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8288000" cy="10287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quarter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quarter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14400" y="138112"/>
            <a:ext cx="16459200" cy="2262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14400" y="2400300"/>
            <a:ext cx="16459200" cy="78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hyperlink" Target="https://youtu.be/hfCYeIFmG_c?si=krMttLI5In8NgYpt" TargetMode="External"/><Relationship Id="rId4" Type="http://schemas.openxmlformats.org/officeDocument/2006/relationships/image" Target="../media/image5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5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6" name="TextBox 6"/>
          <p:cNvSpPr txBox="1"/>
          <p:nvPr/>
        </p:nvSpPr>
        <p:spPr>
          <a:xfrm>
            <a:off x="1969889" y="1143000"/>
            <a:ext cx="13937928" cy="6024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11800"/>
              </a:lnSpc>
              <a:defRPr sz="113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pPr>
            <a:r>
              <a:t>SENTENCING:</a:t>
            </a:r>
          </a:p>
          <a:p>
            <a:pPr algn="ctr">
              <a:lnSpc>
                <a:spcPts val="11800"/>
              </a:lnSpc>
              <a:defRPr sz="113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pPr>
            <a:r>
              <a:t> </a:t>
            </a:r>
          </a:p>
          <a:p>
            <a:pPr algn="ctr">
              <a:lnSpc>
                <a:spcPts val="11800"/>
              </a:lnSpc>
              <a:defRPr sz="113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pPr>
            <a:r>
              <a:t>COMMUNITY PAYBACK ORDERS</a:t>
            </a:r>
          </a:p>
        </p:txBody>
      </p:sp>
      <p:sp>
        <p:nvSpPr>
          <p:cNvPr id="97" name="Freeform 7"/>
          <p:cNvSpPr/>
          <p:nvPr/>
        </p:nvSpPr>
        <p:spPr>
          <a:xfrm>
            <a:off x="14312073" y="5769433"/>
            <a:ext cx="3975927" cy="411480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8" name="Freeform 8"/>
          <p:cNvSpPr/>
          <p:nvPr/>
        </p:nvSpPr>
        <p:spPr>
          <a:xfrm rot="10800000">
            <a:off x="456239" y="856539"/>
            <a:ext cx="2366950" cy="2427503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1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2" name="Freeform 6"/>
          <p:cNvSpPr/>
          <p:nvPr/>
        </p:nvSpPr>
        <p:spPr>
          <a:xfrm>
            <a:off x="1329224" y="7095377"/>
            <a:ext cx="2095816" cy="209581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3" name="TextBox 7"/>
          <p:cNvSpPr txBox="1"/>
          <p:nvPr/>
        </p:nvSpPr>
        <p:spPr>
          <a:xfrm>
            <a:off x="6537545" y="876299"/>
            <a:ext cx="4982171" cy="1114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9100"/>
              </a:lnSpc>
              <a:defRPr b="1" sz="65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Who said it?</a:t>
            </a:r>
          </a:p>
        </p:txBody>
      </p:sp>
      <p:sp>
        <p:nvSpPr>
          <p:cNvPr id="104" name="TextBox 8"/>
          <p:cNvSpPr txBox="1"/>
          <p:nvPr/>
        </p:nvSpPr>
        <p:spPr>
          <a:xfrm>
            <a:off x="2400637" y="2158795"/>
            <a:ext cx="14529298" cy="771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6300"/>
              </a:lnSpc>
              <a:defRPr sz="45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/>
            <a:r>
              <a:t>In the video you will hear from the following people:</a:t>
            </a:r>
          </a:p>
        </p:txBody>
      </p:sp>
      <p:sp>
        <p:nvSpPr>
          <p:cNvPr id="105" name="TextBox 9"/>
          <p:cNvSpPr txBox="1"/>
          <p:nvPr/>
        </p:nvSpPr>
        <p:spPr>
          <a:xfrm>
            <a:off x="11152082" y="5293183"/>
            <a:ext cx="3090715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A Sheriff </a:t>
            </a:r>
          </a:p>
        </p:txBody>
      </p:sp>
      <p:sp>
        <p:nvSpPr>
          <p:cNvPr id="106" name="TextBox 10"/>
          <p:cNvSpPr txBox="1"/>
          <p:nvPr/>
        </p:nvSpPr>
        <p:spPr>
          <a:xfrm>
            <a:off x="13403456" y="3626308"/>
            <a:ext cx="2975224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A Victim </a:t>
            </a:r>
          </a:p>
        </p:txBody>
      </p:sp>
      <p:sp>
        <p:nvSpPr>
          <p:cNvPr id="107" name="TextBox 11"/>
          <p:cNvSpPr txBox="1"/>
          <p:nvPr/>
        </p:nvSpPr>
        <p:spPr>
          <a:xfrm>
            <a:off x="4426939" y="5274133"/>
            <a:ext cx="4211390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A Journalist </a:t>
            </a:r>
          </a:p>
        </p:txBody>
      </p:sp>
      <p:sp>
        <p:nvSpPr>
          <p:cNvPr id="108" name="TextBox 13"/>
          <p:cNvSpPr txBox="1"/>
          <p:nvPr/>
        </p:nvSpPr>
        <p:spPr>
          <a:xfrm>
            <a:off x="2296614" y="3626308"/>
            <a:ext cx="4210796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An Offender </a:t>
            </a:r>
          </a:p>
        </p:txBody>
      </p:sp>
      <p:sp>
        <p:nvSpPr>
          <p:cNvPr id="109" name="TextBox 14"/>
          <p:cNvSpPr txBox="1"/>
          <p:nvPr/>
        </p:nvSpPr>
        <p:spPr>
          <a:xfrm>
            <a:off x="7678039" y="3642181"/>
            <a:ext cx="4598492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An Academic </a:t>
            </a:r>
          </a:p>
        </p:txBody>
      </p:sp>
      <p:sp>
        <p:nvSpPr>
          <p:cNvPr id="110" name="TextBox 15"/>
          <p:cNvSpPr txBox="1"/>
          <p:nvPr/>
        </p:nvSpPr>
        <p:spPr>
          <a:xfrm>
            <a:off x="3633074" y="7128741"/>
            <a:ext cx="10992954" cy="1571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6300"/>
              </a:lnSpc>
              <a:defRPr sz="45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/>
            <a:r>
              <a:t>Consider who is a primary source and who is a secondary source.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3" name="Freeform 4"/>
          <p:cNvSpPr/>
          <p:nvPr/>
        </p:nvSpPr>
        <p:spPr>
          <a:xfrm>
            <a:off x="1028699" y="114872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4" name="TextBox 6"/>
          <p:cNvSpPr txBox="1"/>
          <p:nvPr/>
        </p:nvSpPr>
        <p:spPr>
          <a:xfrm>
            <a:off x="3918143" y="967754"/>
            <a:ext cx="10903895" cy="1309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10700"/>
              </a:lnSpc>
              <a:defRPr b="1" sz="76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Sources of information </a:t>
            </a:r>
          </a:p>
        </p:txBody>
      </p:sp>
      <p:sp>
        <p:nvSpPr>
          <p:cNvPr id="115" name="TextBox 7"/>
          <p:cNvSpPr txBox="1"/>
          <p:nvPr/>
        </p:nvSpPr>
        <p:spPr>
          <a:xfrm>
            <a:off x="1620596" y="2762353"/>
            <a:ext cx="14932278" cy="20954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8400"/>
              </a:lnSpc>
              <a:defRPr sz="60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/>
            <a:r>
              <a:t>Primary sources are original first-hand accounts. </a:t>
            </a:r>
          </a:p>
        </p:txBody>
      </p:sp>
      <p:sp>
        <p:nvSpPr>
          <p:cNvPr id="116" name="TextBox 8"/>
          <p:cNvSpPr txBox="1"/>
          <p:nvPr/>
        </p:nvSpPr>
        <p:spPr>
          <a:xfrm>
            <a:off x="1582496" y="5332950"/>
            <a:ext cx="14932278" cy="31622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8400"/>
              </a:lnSpc>
              <a:defRPr sz="60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/>
            <a:r>
              <a:t>Secondary sources interpret primary sources to give their account and/or opinion.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9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20" name="TextBox 6"/>
          <p:cNvSpPr txBox="1"/>
          <p:nvPr/>
        </p:nvSpPr>
        <p:spPr>
          <a:xfrm>
            <a:off x="1329224" y="1965516"/>
            <a:ext cx="15526871" cy="6986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6200"/>
              </a:lnSpc>
              <a:defRPr b="1" sz="4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pPr>
            <a:r>
              <a:t>Watch the Community Sentencing video published on the Scottish Sentencing Council website:</a:t>
            </a:r>
          </a:p>
          <a:p>
            <a:pPr algn="ctr">
              <a:lnSpc>
                <a:spcPts val="6200"/>
              </a:lnSpc>
            </a:pPr>
          </a:p>
          <a:p>
            <a:pPr algn="ctr">
              <a:lnSpc>
                <a:spcPts val="6200"/>
              </a:lnSpc>
            </a:pPr>
          </a:p>
          <a:p>
            <a:pPr algn="ctr">
              <a:lnSpc>
                <a:spcPts val="6200"/>
              </a:lnSpc>
            </a:pPr>
          </a:p>
          <a:p>
            <a:pPr algn="ctr">
              <a:lnSpc>
                <a:spcPts val="6200"/>
              </a:lnSpc>
            </a:pPr>
          </a:p>
          <a:p>
            <a:pPr algn="ctr">
              <a:lnSpc>
                <a:spcPts val="6200"/>
              </a:lnSpc>
              <a:defRPr b="1" sz="4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pPr>
            <a:r>
              <a:t>Then complete the listening for information task to determine the views of those featured in the video. </a:t>
            </a:r>
          </a:p>
        </p:txBody>
      </p:sp>
      <p:sp>
        <p:nvSpPr>
          <p:cNvPr id="121" name="Freeform 7">
            <a:hlinkClick r:id="rId3" invalidUrl="" action="" tgtFrame="" tooltip="" history="1" highlightClick="0" endSnd="0"/>
          </p:cNvPr>
          <p:cNvSpPr/>
          <p:nvPr/>
        </p:nvSpPr>
        <p:spPr>
          <a:xfrm>
            <a:off x="7366082" y="3822310"/>
            <a:ext cx="2642379" cy="2642379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24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25" name="TextBox 6"/>
          <p:cNvSpPr txBox="1"/>
          <p:nvPr/>
        </p:nvSpPr>
        <p:spPr>
          <a:xfrm>
            <a:off x="6537545" y="876299"/>
            <a:ext cx="4982171" cy="1114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9100"/>
              </a:lnSpc>
              <a:defRPr b="1" sz="65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Who said it?</a:t>
            </a:r>
          </a:p>
        </p:txBody>
      </p:sp>
      <p:sp>
        <p:nvSpPr>
          <p:cNvPr id="126" name="TextBox 7"/>
          <p:cNvSpPr txBox="1"/>
          <p:nvPr/>
        </p:nvSpPr>
        <p:spPr>
          <a:xfrm>
            <a:off x="2400637" y="2158795"/>
            <a:ext cx="14035548" cy="1571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6300"/>
              </a:lnSpc>
              <a:defRPr sz="45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/>
            <a:r>
              <a:t>Look at the following views and determine who, from the video, holds that view. Choose from:</a:t>
            </a:r>
          </a:p>
        </p:txBody>
      </p:sp>
      <p:sp>
        <p:nvSpPr>
          <p:cNvPr id="127" name="TextBox 8"/>
          <p:cNvSpPr txBox="1"/>
          <p:nvPr/>
        </p:nvSpPr>
        <p:spPr>
          <a:xfrm>
            <a:off x="1653412" y="5010149"/>
            <a:ext cx="4520060" cy="929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The Offender </a:t>
            </a:r>
          </a:p>
        </p:txBody>
      </p:sp>
      <p:sp>
        <p:nvSpPr>
          <p:cNvPr id="128" name="TextBox 9"/>
          <p:cNvSpPr txBox="1"/>
          <p:nvPr/>
        </p:nvSpPr>
        <p:spPr>
          <a:xfrm>
            <a:off x="9975005" y="6417667"/>
            <a:ext cx="3824735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The Sheriff </a:t>
            </a:r>
          </a:p>
        </p:txBody>
      </p:sp>
      <p:sp>
        <p:nvSpPr>
          <p:cNvPr id="129" name="TextBox 10"/>
          <p:cNvSpPr txBox="1"/>
          <p:nvPr/>
        </p:nvSpPr>
        <p:spPr>
          <a:xfrm>
            <a:off x="12999145" y="5010149"/>
            <a:ext cx="3709244" cy="929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The Victim </a:t>
            </a:r>
          </a:p>
        </p:txBody>
      </p:sp>
      <p:sp>
        <p:nvSpPr>
          <p:cNvPr id="130" name="TextBox 11"/>
          <p:cNvSpPr txBox="1"/>
          <p:nvPr/>
        </p:nvSpPr>
        <p:spPr>
          <a:xfrm>
            <a:off x="3515610" y="6417667"/>
            <a:ext cx="4945412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The Journalist </a:t>
            </a:r>
          </a:p>
        </p:txBody>
      </p:sp>
      <p:sp>
        <p:nvSpPr>
          <p:cNvPr id="131" name="TextBox 12"/>
          <p:cNvSpPr txBox="1"/>
          <p:nvPr/>
        </p:nvSpPr>
        <p:spPr>
          <a:xfrm>
            <a:off x="7134200" y="5010149"/>
            <a:ext cx="4907757" cy="929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7600"/>
              </a:lnSpc>
              <a:defRPr b="1" sz="5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The Academic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34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35" name="Freeform 6"/>
          <p:cNvSpPr/>
          <p:nvPr/>
        </p:nvSpPr>
        <p:spPr>
          <a:xfrm>
            <a:off x="5512413" y="3809991"/>
            <a:ext cx="6697679" cy="243628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36" name="Freeform 7"/>
          <p:cNvSpPr/>
          <p:nvPr/>
        </p:nvSpPr>
        <p:spPr>
          <a:xfrm>
            <a:off x="4902273" y="1811884"/>
            <a:ext cx="4945879" cy="105718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37" name="Freeform 8"/>
          <p:cNvSpPr/>
          <p:nvPr/>
        </p:nvSpPr>
        <p:spPr>
          <a:xfrm>
            <a:off x="1511640" y="1461924"/>
            <a:ext cx="3328666" cy="3274196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38" name="Freeform 9"/>
          <p:cNvSpPr/>
          <p:nvPr/>
        </p:nvSpPr>
        <p:spPr>
          <a:xfrm>
            <a:off x="10383336" y="1721831"/>
            <a:ext cx="6780015" cy="2754381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39" name="Freeform 10"/>
          <p:cNvSpPr/>
          <p:nvPr/>
        </p:nvSpPr>
        <p:spPr>
          <a:xfrm>
            <a:off x="2596886" y="6600932"/>
            <a:ext cx="11370938" cy="2430539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0" name="TextBox 11"/>
          <p:cNvSpPr txBox="1"/>
          <p:nvPr/>
        </p:nvSpPr>
        <p:spPr>
          <a:xfrm>
            <a:off x="5216350" y="4380962"/>
            <a:ext cx="7397617" cy="1345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5400"/>
              </a:lnSpc>
              <a:defRPr b="1" sz="38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The aim is the sentence is fair and proportionate </a:t>
            </a:r>
          </a:p>
        </p:txBody>
      </p:sp>
      <p:sp>
        <p:nvSpPr>
          <p:cNvPr id="141" name="TextBox 12"/>
          <p:cNvSpPr txBox="1"/>
          <p:nvPr/>
        </p:nvSpPr>
        <p:spPr>
          <a:xfrm>
            <a:off x="5889173" y="1951856"/>
            <a:ext cx="2972080" cy="659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5400"/>
              </a:lnSpc>
              <a:defRPr b="1" sz="38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I felt relief </a:t>
            </a:r>
          </a:p>
        </p:txBody>
      </p:sp>
      <p:sp>
        <p:nvSpPr>
          <p:cNvPr id="142" name="TextBox 13"/>
          <p:cNvSpPr txBox="1"/>
          <p:nvPr/>
        </p:nvSpPr>
        <p:spPr>
          <a:xfrm>
            <a:off x="2370819" y="2245225"/>
            <a:ext cx="1678932" cy="2034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5400"/>
              </a:lnSpc>
              <a:defRPr b="1" sz="39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pPr>
            <a:r>
              <a:t>You’re </a:t>
            </a:r>
          </a:p>
          <a:p>
            <a:pPr algn="ctr">
              <a:lnSpc>
                <a:spcPts val="5400"/>
              </a:lnSpc>
              <a:defRPr b="1" sz="39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pPr>
            <a:r>
              <a:t>not </a:t>
            </a:r>
          </a:p>
          <a:p>
            <a:pPr algn="ctr">
              <a:lnSpc>
                <a:spcPts val="5400"/>
              </a:lnSpc>
              <a:defRPr b="1" sz="39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pPr>
            <a:r>
              <a:t>free</a:t>
            </a:r>
          </a:p>
        </p:txBody>
      </p:sp>
      <p:sp>
        <p:nvSpPr>
          <p:cNvPr id="143" name="TextBox 14"/>
          <p:cNvSpPr txBox="1"/>
          <p:nvPr/>
        </p:nvSpPr>
        <p:spPr>
          <a:xfrm>
            <a:off x="10383336" y="1951856"/>
            <a:ext cx="6643817" cy="1345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5400"/>
              </a:lnSpc>
              <a:defRPr b="1" sz="38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pPr>
            <a:r>
              <a:t>Community sentencing is </a:t>
            </a:r>
          </a:p>
          <a:p>
            <a:pPr algn="ctr">
              <a:lnSpc>
                <a:spcPts val="5400"/>
              </a:lnSpc>
              <a:defRPr b="1" sz="38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pPr>
            <a:r>
              <a:t>absolutely essential </a:t>
            </a:r>
          </a:p>
        </p:txBody>
      </p:sp>
      <p:sp>
        <p:nvSpPr>
          <p:cNvPr id="144" name="TextBox 15"/>
          <p:cNvSpPr txBox="1"/>
          <p:nvPr/>
        </p:nvSpPr>
        <p:spPr>
          <a:xfrm>
            <a:off x="3598991" y="6992367"/>
            <a:ext cx="9642818" cy="13712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5500"/>
              </a:lnSpc>
              <a:defRPr b="1" sz="39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Community sentences provide a really useful option to focus on individuals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7" name="Freeform 4"/>
          <p:cNvSpPr/>
          <p:nvPr/>
        </p:nvSpPr>
        <p:spPr>
          <a:xfrm>
            <a:off x="932750" y="1461923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8" name="Freeform 6"/>
          <p:cNvSpPr/>
          <p:nvPr/>
        </p:nvSpPr>
        <p:spPr>
          <a:xfrm>
            <a:off x="9048050" y="1606661"/>
            <a:ext cx="6697679" cy="243628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9" name="Freeform 7"/>
          <p:cNvSpPr/>
          <p:nvPr/>
        </p:nvSpPr>
        <p:spPr>
          <a:xfrm>
            <a:off x="1028699" y="5254447"/>
            <a:ext cx="6346514" cy="1356568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0" name="Freeform 8"/>
          <p:cNvSpPr/>
          <p:nvPr/>
        </p:nvSpPr>
        <p:spPr>
          <a:xfrm>
            <a:off x="2443801" y="1187262"/>
            <a:ext cx="3887126" cy="382352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1" name="Freeform 9"/>
          <p:cNvSpPr/>
          <p:nvPr/>
        </p:nvSpPr>
        <p:spPr>
          <a:xfrm>
            <a:off x="9191282" y="4192851"/>
            <a:ext cx="6780015" cy="2754382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2" name="Freeform 10"/>
          <p:cNvSpPr/>
          <p:nvPr/>
        </p:nvSpPr>
        <p:spPr>
          <a:xfrm>
            <a:off x="4500210" y="6939385"/>
            <a:ext cx="10695882" cy="2286245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3" name="TextBox 11"/>
          <p:cNvSpPr txBox="1"/>
          <p:nvPr/>
        </p:nvSpPr>
        <p:spPr>
          <a:xfrm>
            <a:off x="8882481" y="2093281"/>
            <a:ext cx="7397616" cy="1345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5400"/>
              </a:lnSpc>
              <a:defRPr b="1" sz="38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People’s problems are not resolved by prison</a:t>
            </a:r>
          </a:p>
        </p:txBody>
      </p:sp>
      <p:sp>
        <p:nvSpPr>
          <p:cNvPr id="154" name="TextBox 12"/>
          <p:cNvSpPr txBox="1"/>
          <p:nvPr/>
        </p:nvSpPr>
        <p:spPr>
          <a:xfrm>
            <a:off x="3014171" y="2332251"/>
            <a:ext cx="2972080" cy="2031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5400"/>
              </a:lnSpc>
              <a:defRPr b="1" sz="38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It’s given me a better outcome</a:t>
            </a:r>
          </a:p>
        </p:txBody>
      </p:sp>
      <p:sp>
        <p:nvSpPr>
          <p:cNvPr id="155" name="TextBox 13"/>
          <p:cNvSpPr txBox="1"/>
          <p:nvPr/>
        </p:nvSpPr>
        <p:spPr>
          <a:xfrm>
            <a:off x="2072986" y="5243803"/>
            <a:ext cx="4257942" cy="1196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4800"/>
              </a:lnSpc>
              <a:defRPr b="1" sz="3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pPr>
            <a:r>
              <a:t>The victim must </a:t>
            </a:r>
          </a:p>
          <a:p>
            <a:pPr algn="ctr">
              <a:lnSpc>
                <a:spcPts val="4800"/>
              </a:lnSpc>
              <a:defRPr b="1" sz="3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pPr>
            <a:r>
              <a:t>be considered  </a:t>
            </a:r>
          </a:p>
        </p:txBody>
      </p:sp>
      <p:sp>
        <p:nvSpPr>
          <p:cNvPr id="156" name="TextBox 14"/>
          <p:cNvSpPr txBox="1"/>
          <p:nvPr/>
        </p:nvSpPr>
        <p:spPr>
          <a:xfrm>
            <a:off x="9504311" y="4598006"/>
            <a:ext cx="6153956" cy="1345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5400"/>
              </a:lnSpc>
              <a:defRPr b="1" sz="38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It’s important behaviour is changed</a:t>
            </a:r>
          </a:p>
        </p:txBody>
      </p:sp>
      <p:sp>
        <p:nvSpPr>
          <p:cNvPr id="157" name="TextBox 15"/>
          <p:cNvSpPr txBox="1"/>
          <p:nvPr/>
        </p:nvSpPr>
        <p:spPr>
          <a:xfrm>
            <a:off x="4902273" y="7396512"/>
            <a:ext cx="9569340" cy="1196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4800"/>
              </a:lnSpc>
              <a:defRPr b="1" sz="3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There is a relationship between drug and alcohol problems and offending behaviour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60" name="Freeform 4"/>
          <p:cNvSpPr/>
          <p:nvPr/>
        </p:nvSpPr>
        <p:spPr>
          <a:xfrm>
            <a:off x="932750" y="1461923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61" name="Freeform 6"/>
          <p:cNvSpPr/>
          <p:nvPr/>
        </p:nvSpPr>
        <p:spPr>
          <a:xfrm>
            <a:off x="1603305" y="3810634"/>
            <a:ext cx="2821190" cy="282118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62" name="TextBox 7"/>
          <p:cNvSpPr txBox="1"/>
          <p:nvPr/>
        </p:nvSpPr>
        <p:spPr>
          <a:xfrm>
            <a:off x="5090071" y="4278867"/>
            <a:ext cx="11101756" cy="2688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400"/>
              </a:lnSpc>
              <a:defRPr b="1" sz="52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What has shaped the views of each source?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