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94" r:id="rId2"/>
    <p:sldId id="440" r:id="rId3"/>
    <p:sldId id="367" r:id="rId4"/>
    <p:sldId id="441" r:id="rId5"/>
    <p:sldId id="442" r:id="rId6"/>
    <p:sldId id="444" r:id="rId7"/>
    <p:sldId id="377" r:id="rId8"/>
    <p:sldId id="372" r:id="rId9"/>
    <p:sldId id="447" r:id="rId10"/>
    <p:sldId id="448" r:id="rId11"/>
    <p:sldId id="403" r:id="rId12"/>
    <p:sldId id="417" r:id="rId13"/>
    <p:sldId id="406" r:id="rId14"/>
    <p:sldId id="437" r:id="rId15"/>
    <p:sldId id="420" r:id="rId16"/>
    <p:sldId id="422" r:id="rId17"/>
    <p:sldId id="424" r:id="rId18"/>
    <p:sldId id="425" r:id="rId19"/>
    <p:sldId id="449" r:id="rId20"/>
    <p:sldId id="429" r:id="rId21"/>
    <p:sldId id="432" r:id="rId22"/>
    <p:sldId id="410" r:id="rId23"/>
    <p:sldId id="433" r:id="rId24"/>
    <p:sldId id="434" r:id="rId25"/>
    <p:sldId id="435" r:id="rId26"/>
    <p:sldId id="378" r:id="rId27"/>
    <p:sldId id="418" r:id="rId28"/>
    <p:sldId id="357" r:id="rId29"/>
  </p:sldIdLst>
  <p:sldSz cx="9144000" cy="5143500" type="screen16x9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37" autoAdjust="0"/>
    <p:restoredTop sz="94545"/>
  </p:normalViewPr>
  <p:slideViewPr>
    <p:cSldViewPr>
      <p:cViewPr varScale="1">
        <p:scale>
          <a:sx n="81" d="100"/>
          <a:sy n="81" d="100"/>
        </p:scale>
        <p:origin x="67" y="7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034" y="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4D136-01BC-4023-9785-A0E268C7E5B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0CA5AF-E990-4F87-8D2C-A3C7062B6830}">
      <dgm:prSet/>
      <dgm:spPr/>
      <dgm:t>
        <a:bodyPr/>
        <a:lstStyle/>
        <a:p>
          <a:r>
            <a:rPr lang="en-GB" dirty="0" smtClean="0"/>
            <a:t>Six </a:t>
          </a:r>
          <a:r>
            <a:rPr lang="en-GB" dirty="0"/>
            <a:t>judicial members</a:t>
          </a:r>
          <a:endParaRPr lang="en-US" dirty="0"/>
        </a:p>
      </dgm:t>
    </dgm:pt>
    <dgm:pt modelId="{073C5AEC-6294-4F9C-896B-18E1992272E1}" type="parTrans" cxnId="{BAC17C08-365A-4A8C-B3E9-E5CDCDF26152}">
      <dgm:prSet/>
      <dgm:spPr/>
      <dgm:t>
        <a:bodyPr/>
        <a:lstStyle/>
        <a:p>
          <a:endParaRPr lang="en-US"/>
        </a:p>
      </dgm:t>
    </dgm:pt>
    <dgm:pt modelId="{E6BDE45B-6603-485A-AD49-BBABB9CC2623}" type="sibTrans" cxnId="{BAC17C08-365A-4A8C-B3E9-E5CDCDF26152}">
      <dgm:prSet/>
      <dgm:spPr/>
      <dgm:t>
        <a:bodyPr/>
        <a:lstStyle/>
        <a:p>
          <a:endParaRPr lang="en-US"/>
        </a:p>
      </dgm:t>
    </dgm:pt>
    <dgm:pt modelId="{15CF766B-E3C6-4722-8E3D-562B393E9B8E}">
      <dgm:prSet/>
      <dgm:spPr/>
      <dgm:t>
        <a:bodyPr/>
        <a:lstStyle/>
        <a:p>
          <a:r>
            <a:rPr lang="en-GB" dirty="0"/>
            <a:t>Three legal members – advocate, solicitor, prosecutor</a:t>
          </a:r>
          <a:endParaRPr lang="en-US" dirty="0"/>
        </a:p>
      </dgm:t>
    </dgm:pt>
    <dgm:pt modelId="{0CCD7F3E-8DFE-4680-A0BA-0C7C77FFE99C}" type="parTrans" cxnId="{B391A14A-2A1F-4D9D-BA97-5B5365A82044}">
      <dgm:prSet/>
      <dgm:spPr/>
      <dgm:t>
        <a:bodyPr/>
        <a:lstStyle/>
        <a:p>
          <a:endParaRPr lang="en-US"/>
        </a:p>
      </dgm:t>
    </dgm:pt>
    <dgm:pt modelId="{44BD514B-1D88-4E33-9A1A-18E20696616B}" type="sibTrans" cxnId="{B391A14A-2A1F-4D9D-BA97-5B5365A82044}">
      <dgm:prSet/>
      <dgm:spPr/>
      <dgm:t>
        <a:bodyPr/>
        <a:lstStyle/>
        <a:p>
          <a:endParaRPr lang="en-US"/>
        </a:p>
      </dgm:t>
    </dgm:pt>
    <dgm:pt modelId="{E012295E-96BF-4BE4-8DBE-C9B7B99E3656}">
      <dgm:prSet/>
      <dgm:spPr/>
      <dgm:t>
        <a:bodyPr/>
        <a:lstStyle/>
        <a:p>
          <a:r>
            <a:rPr lang="en-GB" dirty="0"/>
            <a:t>One </a:t>
          </a:r>
          <a:r>
            <a:rPr lang="en-GB" dirty="0" smtClean="0"/>
            <a:t>police constable</a:t>
          </a:r>
          <a:endParaRPr lang="en-US" dirty="0"/>
        </a:p>
      </dgm:t>
    </dgm:pt>
    <dgm:pt modelId="{00BD92FF-A180-4728-B631-3277431C3977}" type="parTrans" cxnId="{AF801B10-0CDE-42A2-B94B-7C45D165A64C}">
      <dgm:prSet/>
      <dgm:spPr/>
      <dgm:t>
        <a:bodyPr/>
        <a:lstStyle/>
        <a:p>
          <a:endParaRPr lang="en-US"/>
        </a:p>
      </dgm:t>
    </dgm:pt>
    <dgm:pt modelId="{7E71F456-D23F-4551-B8D6-10B19A910212}" type="sibTrans" cxnId="{AF801B10-0CDE-42A2-B94B-7C45D165A64C}">
      <dgm:prSet/>
      <dgm:spPr/>
      <dgm:t>
        <a:bodyPr/>
        <a:lstStyle/>
        <a:p>
          <a:endParaRPr lang="en-US"/>
        </a:p>
      </dgm:t>
    </dgm:pt>
    <dgm:pt modelId="{992902C2-DAD4-478E-BC82-D20386BC7163}">
      <dgm:prSet/>
      <dgm:spPr/>
      <dgm:t>
        <a:bodyPr/>
        <a:lstStyle/>
        <a:p>
          <a:r>
            <a:rPr lang="en-GB" dirty="0"/>
            <a:t>One person with knowledge of victims’ issues</a:t>
          </a:r>
          <a:endParaRPr lang="en-US" dirty="0"/>
        </a:p>
      </dgm:t>
    </dgm:pt>
    <dgm:pt modelId="{2E713087-3BD1-47C1-A707-2139F60064B1}" type="parTrans" cxnId="{FA7BA4EC-F89E-44DB-80B7-BF6BBD7151D2}">
      <dgm:prSet/>
      <dgm:spPr/>
      <dgm:t>
        <a:bodyPr/>
        <a:lstStyle/>
        <a:p>
          <a:endParaRPr lang="en-US"/>
        </a:p>
      </dgm:t>
    </dgm:pt>
    <dgm:pt modelId="{EF37589B-622E-4046-BA98-4C13B7DD045C}" type="sibTrans" cxnId="{FA7BA4EC-F89E-44DB-80B7-BF6BBD7151D2}">
      <dgm:prSet/>
      <dgm:spPr/>
      <dgm:t>
        <a:bodyPr/>
        <a:lstStyle/>
        <a:p>
          <a:endParaRPr lang="en-US"/>
        </a:p>
      </dgm:t>
    </dgm:pt>
    <dgm:pt modelId="{C747702E-997D-4B8C-AE77-0159BB5F4A43}">
      <dgm:prSet/>
      <dgm:spPr/>
      <dgm:t>
        <a:bodyPr/>
        <a:lstStyle/>
        <a:p>
          <a:r>
            <a:rPr lang="en-GB" dirty="0"/>
            <a:t>One other </a:t>
          </a:r>
          <a:r>
            <a:rPr lang="en-GB" dirty="0" smtClean="0"/>
            <a:t>person – who is not another judge – currently academic</a:t>
          </a:r>
          <a:endParaRPr lang="en-US" dirty="0"/>
        </a:p>
      </dgm:t>
    </dgm:pt>
    <dgm:pt modelId="{33CD5D45-C0A1-4F19-A8F2-F5B50B3DB062}" type="parTrans" cxnId="{57AA2D7E-B0FC-4E22-8EBB-441820FA7BB4}">
      <dgm:prSet/>
      <dgm:spPr/>
      <dgm:t>
        <a:bodyPr/>
        <a:lstStyle/>
        <a:p>
          <a:endParaRPr lang="en-US"/>
        </a:p>
      </dgm:t>
    </dgm:pt>
    <dgm:pt modelId="{AFD20E20-6BAC-4B9B-9E3A-F98FB28A6116}" type="sibTrans" cxnId="{57AA2D7E-B0FC-4E22-8EBB-441820FA7BB4}">
      <dgm:prSet/>
      <dgm:spPr/>
      <dgm:t>
        <a:bodyPr/>
        <a:lstStyle/>
        <a:p>
          <a:endParaRPr lang="en-US"/>
        </a:p>
      </dgm:t>
    </dgm:pt>
    <dgm:pt modelId="{017723F5-E903-FE43-A242-16814E2D16A9}" type="pres">
      <dgm:prSet presAssocID="{A534D136-01BC-4023-9785-A0E268C7E5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91632A-4189-CC40-BE30-66F323CAEB7B}" type="pres">
      <dgm:prSet presAssocID="{410CA5AF-E990-4F87-8D2C-A3C7062B6830}" presName="parentText" presStyleLbl="node1" presStyleIdx="0" presStyleCnt="5" custLinFactY="-2483" custLinFactNeighborX="4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EC997-E69B-8848-A3CE-88DE3DFDDF6A}" type="pres">
      <dgm:prSet presAssocID="{E6BDE45B-6603-485A-AD49-BBABB9CC2623}" presName="spacer" presStyleCnt="0"/>
      <dgm:spPr/>
    </dgm:pt>
    <dgm:pt modelId="{3E2EA5DE-5EE8-A74E-88C0-82818A98743C}" type="pres">
      <dgm:prSet presAssocID="{15CF766B-E3C6-4722-8E3D-562B393E9B8E}" presName="parentText" presStyleLbl="node1" presStyleIdx="1" presStyleCnt="5" custLinFactY="-172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86DAF-BE57-C046-9414-A177A6C15057}" type="pres">
      <dgm:prSet presAssocID="{44BD514B-1D88-4E33-9A1A-18E20696616B}" presName="spacer" presStyleCnt="0"/>
      <dgm:spPr/>
    </dgm:pt>
    <dgm:pt modelId="{517A9CBD-0B30-B840-8D34-8AD52BE3DE6B}" type="pres">
      <dgm:prSet presAssocID="{E012295E-96BF-4BE4-8DBE-C9B7B99E3656}" presName="parentText" presStyleLbl="node1" presStyleIdx="2" presStyleCnt="5" custLinFactY="-291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5C7D5-1E83-1D46-9D4B-78E8B39F58C9}" type="pres">
      <dgm:prSet presAssocID="{7E71F456-D23F-4551-B8D6-10B19A910212}" presName="spacer" presStyleCnt="0"/>
      <dgm:spPr/>
    </dgm:pt>
    <dgm:pt modelId="{9F28D45A-5D2D-5E4C-80FF-5BBAAD69BE0D}" type="pres">
      <dgm:prSet presAssocID="{992902C2-DAD4-478E-BC82-D20386BC7163}" presName="parentText" presStyleLbl="node1" presStyleIdx="3" presStyleCnt="5" custLinFactY="-411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3D8D6-9401-5443-9E7B-36D6E7B3CE47}" type="pres">
      <dgm:prSet presAssocID="{EF37589B-622E-4046-BA98-4C13B7DD045C}" presName="spacer" presStyleCnt="0"/>
      <dgm:spPr/>
    </dgm:pt>
    <dgm:pt modelId="{0F845FF4-2762-3D48-8DDB-CB1EDE89C853}" type="pres">
      <dgm:prSet presAssocID="{C747702E-997D-4B8C-AE77-0159BB5F4A43}" presName="parentText" presStyleLbl="node1" presStyleIdx="4" presStyleCnt="5" custLinFactY="-530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76AC0F-F1C3-354E-ABAB-3B3EAF523031}" type="presOf" srcId="{410CA5AF-E990-4F87-8D2C-A3C7062B6830}" destId="{DD91632A-4189-CC40-BE30-66F323CAEB7B}" srcOrd="0" destOrd="0" presId="urn:microsoft.com/office/officeart/2005/8/layout/vList2"/>
    <dgm:cxn modelId="{B391A14A-2A1F-4D9D-BA97-5B5365A82044}" srcId="{A534D136-01BC-4023-9785-A0E268C7E5B9}" destId="{15CF766B-E3C6-4722-8E3D-562B393E9B8E}" srcOrd="1" destOrd="0" parTransId="{0CCD7F3E-8DFE-4680-A0BA-0C7C77FFE99C}" sibTransId="{44BD514B-1D88-4E33-9A1A-18E20696616B}"/>
    <dgm:cxn modelId="{57AA2D7E-B0FC-4E22-8EBB-441820FA7BB4}" srcId="{A534D136-01BC-4023-9785-A0E268C7E5B9}" destId="{C747702E-997D-4B8C-AE77-0159BB5F4A43}" srcOrd="4" destOrd="0" parTransId="{33CD5D45-C0A1-4F19-A8F2-F5B50B3DB062}" sibTransId="{AFD20E20-6BAC-4B9B-9E3A-F98FB28A6116}"/>
    <dgm:cxn modelId="{AF801B10-0CDE-42A2-B94B-7C45D165A64C}" srcId="{A534D136-01BC-4023-9785-A0E268C7E5B9}" destId="{E012295E-96BF-4BE4-8DBE-C9B7B99E3656}" srcOrd="2" destOrd="0" parTransId="{00BD92FF-A180-4728-B631-3277431C3977}" sibTransId="{7E71F456-D23F-4551-B8D6-10B19A910212}"/>
    <dgm:cxn modelId="{D4637A3F-053D-2847-AC0A-6807C8FE75A5}" type="presOf" srcId="{A534D136-01BC-4023-9785-A0E268C7E5B9}" destId="{017723F5-E903-FE43-A242-16814E2D16A9}" srcOrd="0" destOrd="0" presId="urn:microsoft.com/office/officeart/2005/8/layout/vList2"/>
    <dgm:cxn modelId="{4BC3309C-B5B1-F84B-87AF-32E0A4189247}" type="presOf" srcId="{C747702E-997D-4B8C-AE77-0159BB5F4A43}" destId="{0F845FF4-2762-3D48-8DDB-CB1EDE89C853}" srcOrd="0" destOrd="0" presId="urn:microsoft.com/office/officeart/2005/8/layout/vList2"/>
    <dgm:cxn modelId="{0921902C-8B6C-2A42-A4E0-40D5C7C4DB30}" type="presOf" srcId="{E012295E-96BF-4BE4-8DBE-C9B7B99E3656}" destId="{517A9CBD-0B30-B840-8D34-8AD52BE3DE6B}" srcOrd="0" destOrd="0" presId="urn:microsoft.com/office/officeart/2005/8/layout/vList2"/>
    <dgm:cxn modelId="{BAC17C08-365A-4A8C-B3E9-E5CDCDF26152}" srcId="{A534D136-01BC-4023-9785-A0E268C7E5B9}" destId="{410CA5AF-E990-4F87-8D2C-A3C7062B6830}" srcOrd="0" destOrd="0" parTransId="{073C5AEC-6294-4F9C-896B-18E1992272E1}" sibTransId="{E6BDE45B-6603-485A-AD49-BBABB9CC2623}"/>
    <dgm:cxn modelId="{FA7BA4EC-F89E-44DB-80B7-BF6BBD7151D2}" srcId="{A534D136-01BC-4023-9785-A0E268C7E5B9}" destId="{992902C2-DAD4-478E-BC82-D20386BC7163}" srcOrd="3" destOrd="0" parTransId="{2E713087-3BD1-47C1-A707-2139F60064B1}" sibTransId="{EF37589B-622E-4046-BA98-4C13B7DD045C}"/>
    <dgm:cxn modelId="{0000243F-EA8E-244F-B166-92FCA6B7C755}" type="presOf" srcId="{992902C2-DAD4-478E-BC82-D20386BC7163}" destId="{9F28D45A-5D2D-5E4C-80FF-5BBAAD69BE0D}" srcOrd="0" destOrd="0" presId="urn:microsoft.com/office/officeart/2005/8/layout/vList2"/>
    <dgm:cxn modelId="{B725747F-5C7F-2E4F-B2DF-1F92FCB59577}" type="presOf" srcId="{15CF766B-E3C6-4722-8E3D-562B393E9B8E}" destId="{3E2EA5DE-5EE8-A74E-88C0-82818A98743C}" srcOrd="0" destOrd="0" presId="urn:microsoft.com/office/officeart/2005/8/layout/vList2"/>
    <dgm:cxn modelId="{64C3271A-9C98-0646-B4BE-37C6A5B315B0}" type="presParOf" srcId="{017723F5-E903-FE43-A242-16814E2D16A9}" destId="{DD91632A-4189-CC40-BE30-66F323CAEB7B}" srcOrd="0" destOrd="0" presId="urn:microsoft.com/office/officeart/2005/8/layout/vList2"/>
    <dgm:cxn modelId="{20DB0E71-D945-F842-9B28-4C74D0DBF510}" type="presParOf" srcId="{017723F5-E903-FE43-A242-16814E2D16A9}" destId="{B26EC997-E69B-8848-A3CE-88DE3DFDDF6A}" srcOrd="1" destOrd="0" presId="urn:microsoft.com/office/officeart/2005/8/layout/vList2"/>
    <dgm:cxn modelId="{49BCD96C-43E3-204B-8317-DEF5CEACF4B8}" type="presParOf" srcId="{017723F5-E903-FE43-A242-16814E2D16A9}" destId="{3E2EA5DE-5EE8-A74E-88C0-82818A98743C}" srcOrd="2" destOrd="0" presId="urn:microsoft.com/office/officeart/2005/8/layout/vList2"/>
    <dgm:cxn modelId="{269F6367-D200-D749-B8AC-D3F66CE5F43C}" type="presParOf" srcId="{017723F5-E903-FE43-A242-16814E2D16A9}" destId="{6DC86DAF-BE57-C046-9414-A177A6C15057}" srcOrd="3" destOrd="0" presId="urn:microsoft.com/office/officeart/2005/8/layout/vList2"/>
    <dgm:cxn modelId="{61BD4430-6AA1-1347-BD50-EB338F4CA087}" type="presParOf" srcId="{017723F5-E903-FE43-A242-16814E2D16A9}" destId="{517A9CBD-0B30-B840-8D34-8AD52BE3DE6B}" srcOrd="4" destOrd="0" presId="urn:microsoft.com/office/officeart/2005/8/layout/vList2"/>
    <dgm:cxn modelId="{D9787C99-D22D-1F4D-A4FE-132F485ED572}" type="presParOf" srcId="{017723F5-E903-FE43-A242-16814E2D16A9}" destId="{94D5C7D5-1E83-1D46-9D4B-78E8B39F58C9}" srcOrd="5" destOrd="0" presId="urn:microsoft.com/office/officeart/2005/8/layout/vList2"/>
    <dgm:cxn modelId="{E3D458FF-E440-8B47-BB11-EAE228317C34}" type="presParOf" srcId="{017723F5-E903-FE43-A242-16814E2D16A9}" destId="{9F28D45A-5D2D-5E4C-80FF-5BBAAD69BE0D}" srcOrd="6" destOrd="0" presId="urn:microsoft.com/office/officeart/2005/8/layout/vList2"/>
    <dgm:cxn modelId="{A2EFB6FD-6BC1-564A-A1C6-2AAFEAD80922}" type="presParOf" srcId="{017723F5-E903-FE43-A242-16814E2D16A9}" destId="{38E3D8D6-9401-5443-9E7B-36D6E7B3CE47}" srcOrd="7" destOrd="0" presId="urn:microsoft.com/office/officeart/2005/8/layout/vList2"/>
    <dgm:cxn modelId="{1A985631-1553-1B41-959F-FFCCC95C4E14}" type="presParOf" srcId="{017723F5-E903-FE43-A242-16814E2D16A9}" destId="{0F845FF4-2762-3D48-8DDB-CB1EDE89C8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C295C-B5DF-4A10-9E3F-45575212BFA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9F77A6-2E9C-458F-B706-9C2EF048FD83}">
      <dgm:prSet/>
      <dgm:spPr/>
      <dgm:t>
        <a:bodyPr/>
        <a:lstStyle/>
        <a:p>
          <a:r>
            <a:rPr lang="en-GB"/>
            <a:t>Protection of the public</a:t>
          </a:r>
          <a:endParaRPr lang="en-US"/>
        </a:p>
      </dgm:t>
    </dgm:pt>
    <dgm:pt modelId="{951419B5-F977-4E76-A7AC-1CD280DC5CBE}" type="parTrans" cxnId="{77D9B11A-CF1A-4383-B175-C38DA36D9D83}">
      <dgm:prSet/>
      <dgm:spPr/>
      <dgm:t>
        <a:bodyPr/>
        <a:lstStyle/>
        <a:p>
          <a:endParaRPr lang="en-US"/>
        </a:p>
      </dgm:t>
    </dgm:pt>
    <dgm:pt modelId="{338DF258-9AA0-4C42-A499-0BC906B48DB1}" type="sibTrans" cxnId="{77D9B11A-CF1A-4383-B175-C38DA36D9D83}">
      <dgm:prSet/>
      <dgm:spPr/>
      <dgm:t>
        <a:bodyPr/>
        <a:lstStyle/>
        <a:p>
          <a:endParaRPr lang="en-US"/>
        </a:p>
      </dgm:t>
    </dgm:pt>
    <dgm:pt modelId="{DCEF9552-CB19-4FBB-B67B-75A6FED7F907}">
      <dgm:prSet/>
      <dgm:spPr/>
      <dgm:t>
        <a:bodyPr/>
        <a:lstStyle/>
        <a:p>
          <a:r>
            <a:rPr lang="en-GB"/>
            <a:t>Punishment</a:t>
          </a:r>
          <a:endParaRPr lang="en-US"/>
        </a:p>
      </dgm:t>
    </dgm:pt>
    <dgm:pt modelId="{3D00A6F7-C845-4502-87B2-B1B7ACE364DE}" type="parTrans" cxnId="{E43F64D1-15DE-4D89-8F18-F4983CE96DAC}">
      <dgm:prSet/>
      <dgm:spPr/>
      <dgm:t>
        <a:bodyPr/>
        <a:lstStyle/>
        <a:p>
          <a:endParaRPr lang="en-US"/>
        </a:p>
      </dgm:t>
    </dgm:pt>
    <dgm:pt modelId="{3E9FA0DE-1519-4CCA-90E4-F1624E532D1C}" type="sibTrans" cxnId="{E43F64D1-15DE-4D89-8F18-F4983CE96DAC}">
      <dgm:prSet/>
      <dgm:spPr/>
      <dgm:t>
        <a:bodyPr/>
        <a:lstStyle/>
        <a:p>
          <a:endParaRPr lang="en-US"/>
        </a:p>
      </dgm:t>
    </dgm:pt>
    <dgm:pt modelId="{E33321E7-5131-4733-97C7-CB62B9F90269}">
      <dgm:prSet/>
      <dgm:spPr/>
      <dgm:t>
        <a:bodyPr/>
        <a:lstStyle/>
        <a:p>
          <a:r>
            <a:rPr lang="en-GB"/>
            <a:t>Rehabilitation of offenders</a:t>
          </a:r>
          <a:endParaRPr lang="en-US"/>
        </a:p>
      </dgm:t>
    </dgm:pt>
    <dgm:pt modelId="{59BADD01-F002-461E-9E76-43BA4601C477}" type="parTrans" cxnId="{AEBAAEE4-5F96-43EB-A1AD-E89D6BDC118F}">
      <dgm:prSet/>
      <dgm:spPr/>
      <dgm:t>
        <a:bodyPr/>
        <a:lstStyle/>
        <a:p>
          <a:endParaRPr lang="en-US"/>
        </a:p>
      </dgm:t>
    </dgm:pt>
    <dgm:pt modelId="{43AD1EA5-E68F-4D71-83DF-DE78413C69DE}" type="sibTrans" cxnId="{AEBAAEE4-5F96-43EB-A1AD-E89D6BDC118F}">
      <dgm:prSet/>
      <dgm:spPr/>
      <dgm:t>
        <a:bodyPr/>
        <a:lstStyle/>
        <a:p>
          <a:endParaRPr lang="en-US"/>
        </a:p>
      </dgm:t>
    </dgm:pt>
    <dgm:pt modelId="{95650A3E-800F-42D7-8BB6-FEBF9D51350F}">
      <dgm:prSet/>
      <dgm:spPr/>
      <dgm:t>
        <a:bodyPr/>
        <a:lstStyle/>
        <a:p>
          <a:r>
            <a:rPr lang="en-GB"/>
            <a:t>Giving the offender the opportunity to make amends</a:t>
          </a:r>
          <a:endParaRPr lang="en-US"/>
        </a:p>
      </dgm:t>
    </dgm:pt>
    <dgm:pt modelId="{A7F236FA-322E-4FEC-8754-1BDCCBB4ADDF}" type="parTrans" cxnId="{12CA88C1-A9A3-453F-80DF-AB39F8017763}">
      <dgm:prSet/>
      <dgm:spPr/>
      <dgm:t>
        <a:bodyPr/>
        <a:lstStyle/>
        <a:p>
          <a:endParaRPr lang="en-US"/>
        </a:p>
      </dgm:t>
    </dgm:pt>
    <dgm:pt modelId="{614C371A-7F8B-45C5-97BC-AC0AA812ED37}" type="sibTrans" cxnId="{12CA88C1-A9A3-453F-80DF-AB39F8017763}">
      <dgm:prSet/>
      <dgm:spPr/>
      <dgm:t>
        <a:bodyPr/>
        <a:lstStyle/>
        <a:p>
          <a:endParaRPr lang="en-US"/>
        </a:p>
      </dgm:t>
    </dgm:pt>
    <dgm:pt modelId="{BE6E2A55-1707-41FF-82BC-1538063B63BF}">
      <dgm:prSet/>
      <dgm:spPr/>
      <dgm:t>
        <a:bodyPr/>
        <a:lstStyle/>
        <a:p>
          <a:r>
            <a:rPr lang="en-GB"/>
            <a:t>Expressing disapproval of offending behaviour</a:t>
          </a:r>
          <a:endParaRPr lang="en-US"/>
        </a:p>
      </dgm:t>
    </dgm:pt>
    <dgm:pt modelId="{655183A7-9FBF-46DC-AC73-D4E06CA3D16B}" type="parTrans" cxnId="{92EF4914-5656-402B-9E22-EA0FD1A369FF}">
      <dgm:prSet/>
      <dgm:spPr/>
      <dgm:t>
        <a:bodyPr/>
        <a:lstStyle/>
        <a:p>
          <a:endParaRPr lang="en-US"/>
        </a:p>
      </dgm:t>
    </dgm:pt>
    <dgm:pt modelId="{D08FA989-73D1-4A4E-BDF3-3406A0A99A18}" type="sibTrans" cxnId="{92EF4914-5656-402B-9E22-EA0FD1A369FF}">
      <dgm:prSet/>
      <dgm:spPr/>
      <dgm:t>
        <a:bodyPr/>
        <a:lstStyle/>
        <a:p>
          <a:endParaRPr lang="en-US"/>
        </a:p>
      </dgm:t>
    </dgm:pt>
    <dgm:pt modelId="{FF1F6701-7EAC-7A40-8F3E-F6011FE55172}" type="pres">
      <dgm:prSet presAssocID="{C96C295C-B5DF-4A10-9E3F-45575212B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E17380-1590-7342-848C-5C492B5EE035}" type="pres">
      <dgm:prSet presAssocID="{F49F77A6-2E9C-458F-B706-9C2EF048FD8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2EF3F-AC15-624B-8D13-617EF3FED830}" type="pres">
      <dgm:prSet presAssocID="{338DF258-9AA0-4C42-A499-0BC906B48DB1}" presName="spacer" presStyleCnt="0"/>
      <dgm:spPr/>
    </dgm:pt>
    <dgm:pt modelId="{0BFA6FC2-363F-F946-BB82-CDFD2CCC2CA4}" type="pres">
      <dgm:prSet presAssocID="{DCEF9552-CB19-4FBB-B67B-75A6FED7F90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F56FF-91C8-0D48-8A58-091F3BCF6841}" type="pres">
      <dgm:prSet presAssocID="{3E9FA0DE-1519-4CCA-90E4-F1624E532D1C}" presName="spacer" presStyleCnt="0"/>
      <dgm:spPr/>
    </dgm:pt>
    <dgm:pt modelId="{1B59FD84-BF2E-A044-9353-4B7B863E0E18}" type="pres">
      <dgm:prSet presAssocID="{E33321E7-5131-4733-97C7-CB62B9F9026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D3EA7-3DDA-D041-8A66-051178F179FE}" type="pres">
      <dgm:prSet presAssocID="{43AD1EA5-E68F-4D71-83DF-DE78413C69DE}" presName="spacer" presStyleCnt="0"/>
      <dgm:spPr/>
    </dgm:pt>
    <dgm:pt modelId="{E63ACA95-E772-764E-80E8-505DED7F03DA}" type="pres">
      <dgm:prSet presAssocID="{95650A3E-800F-42D7-8BB6-FEBF9D51350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F098E-7232-0449-A211-1525A1976C14}" type="pres">
      <dgm:prSet presAssocID="{614C371A-7F8B-45C5-97BC-AC0AA812ED37}" presName="spacer" presStyleCnt="0"/>
      <dgm:spPr/>
    </dgm:pt>
    <dgm:pt modelId="{1B145F1A-8CF7-D346-8218-0577F5E7F50A}" type="pres">
      <dgm:prSet presAssocID="{BE6E2A55-1707-41FF-82BC-1538063B63B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AAEE4-5F96-43EB-A1AD-E89D6BDC118F}" srcId="{C96C295C-B5DF-4A10-9E3F-45575212BFA2}" destId="{E33321E7-5131-4733-97C7-CB62B9F90269}" srcOrd="2" destOrd="0" parTransId="{59BADD01-F002-461E-9E76-43BA4601C477}" sibTransId="{43AD1EA5-E68F-4D71-83DF-DE78413C69DE}"/>
    <dgm:cxn modelId="{FEF32916-6244-9A4A-8BF1-D4E87836F3C7}" type="presOf" srcId="{BE6E2A55-1707-41FF-82BC-1538063B63BF}" destId="{1B145F1A-8CF7-D346-8218-0577F5E7F50A}" srcOrd="0" destOrd="0" presId="urn:microsoft.com/office/officeart/2005/8/layout/vList2"/>
    <dgm:cxn modelId="{E43F64D1-15DE-4D89-8F18-F4983CE96DAC}" srcId="{C96C295C-B5DF-4A10-9E3F-45575212BFA2}" destId="{DCEF9552-CB19-4FBB-B67B-75A6FED7F907}" srcOrd="1" destOrd="0" parTransId="{3D00A6F7-C845-4502-87B2-B1B7ACE364DE}" sibTransId="{3E9FA0DE-1519-4CCA-90E4-F1624E532D1C}"/>
    <dgm:cxn modelId="{77D9B11A-CF1A-4383-B175-C38DA36D9D83}" srcId="{C96C295C-B5DF-4A10-9E3F-45575212BFA2}" destId="{F49F77A6-2E9C-458F-B706-9C2EF048FD83}" srcOrd="0" destOrd="0" parTransId="{951419B5-F977-4E76-A7AC-1CD280DC5CBE}" sibTransId="{338DF258-9AA0-4C42-A499-0BC906B48DB1}"/>
    <dgm:cxn modelId="{2E362A2F-1781-A84F-AB10-BB63BFABC5CA}" type="presOf" srcId="{95650A3E-800F-42D7-8BB6-FEBF9D51350F}" destId="{E63ACA95-E772-764E-80E8-505DED7F03DA}" srcOrd="0" destOrd="0" presId="urn:microsoft.com/office/officeart/2005/8/layout/vList2"/>
    <dgm:cxn modelId="{1EBC0225-3084-7945-831D-0C28ED602ECC}" type="presOf" srcId="{E33321E7-5131-4733-97C7-CB62B9F90269}" destId="{1B59FD84-BF2E-A044-9353-4B7B863E0E18}" srcOrd="0" destOrd="0" presId="urn:microsoft.com/office/officeart/2005/8/layout/vList2"/>
    <dgm:cxn modelId="{7EFD5976-32B1-5F43-BD95-209D341F0993}" type="presOf" srcId="{DCEF9552-CB19-4FBB-B67B-75A6FED7F907}" destId="{0BFA6FC2-363F-F946-BB82-CDFD2CCC2CA4}" srcOrd="0" destOrd="0" presId="urn:microsoft.com/office/officeart/2005/8/layout/vList2"/>
    <dgm:cxn modelId="{12CA88C1-A9A3-453F-80DF-AB39F8017763}" srcId="{C96C295C-B5DF-4A10-9E3F-45575212BFA2}" destId="{95650A3E-800F-42D7-8BB6-FEBF9D51350F}" srcOrd="3" destOrd="0" parTransId="{A7F236FA-322E-4FEC-8754-1BDCCBB4ADDF}" sibTransId="{614C371A-7F8B-45C5-97BC-AC0AA812ED37}"/>
    <dgm:cxn modelId="{59DFA276-88C6-0F4D-86DA-0F11445DFD25}" type="presOf" srcId="{C96C295C-B5DF-4A10-9E3F-45575212BFA2}" destId="{FF1F6701-7EAC-7A40-8F3E-F6011FE55172}" srcOrd="0" destOrd="0" presId="urn:microsoft.com/office/officeart/2005/8/layout/vList2"/>
    <dgm:cxn modelId="{8460FF1D-B4F5-DF4D-B4E4-B57DCCC960C0}" type="presOf" srcId="{F49F77A6-2E9C-458F-B706-9C2EF048FD83}" destId="{0BE17380-1590-7342-848C-5C492B5EE035}" srcOrd="0" destOrd="0" presId="urn:microsoft.com/office/officeart/2005/8/layout/vList2"/>
    <dgm:cxn modelId="{92EF4914-5656-402B-9E22-EA0FD1A369FF}" srcId="{C96C295C-B5DF-4A10-9E3F-45575212BFA2}" destId="{BE6E2A55-1707-41FF-82BC-1538063B63BF}" srcOrd="4" destOrd="0" parTransId="{655183A7-9FBF-46DC-AC73-D4E06CA3D16B}" sibTransId="{D08FA989-73D1-4A4E-BDF3-3406A0A99A18}"/>
    <dgm:cxn modelId="{48EC15DB-1DEC-504B-BC4F-63660F33D26A}" type="presParOf" srcId="{FF1F6701-7EAC-7A40-8F3E-F6011FE55172}" destId="{0BE17380-1590-7342-848C-5C492B5EE035}" srcOrd="0" destOrd="0" presId="urn:microsoft.com/office/officeart/2005/8/layout/vList2"/>
    <dgm:cxn modelId="{9F920FE2-5455-5B4C-A571-5442C83CA333}" type="presParOf" srcId="{FF1F6701-7EAC-7A40-8F3E-F6011FE55172}" destId="{4E02EF3F-AC15-624B-8D13-617EF3FED830}" srcOrd="1" destOrd="0" presId="urn:microsoft.com/office/officeart/2005/8/layout/vList2"/>
    <dgm:cxn modelId="{CD757E82-893C-9E43-8C08-A1B206E51BF0}" type="presParOf" srcId="{FF1F6701-7EAC-7A40-8F3E-F6011FE55172}" destId="{0BFA6FC2-363F-F946-BB82-CDFD2CCC2CA4}" srcOrd="2" destOrd="0" presId="urn:microsoft.com/office/officeart/2005/8/layout/vList2"/>
    <dgm:cxn modelId="{DEA65A26-883B-7A4C-BC31-44BD164C28E0}" type="presParOf" srcId="{FF1F6701-7EAC-7A40-8F3E-F6011FE55172}" destId="{7FDF56FF-91C8-0D48-8A58-091F3BCF6841}" srcOrd="3" destOrd="0" presId="urn:microsoft.com/office/officeart/2005/8/layout/vList2"/>
    <dgm:cxn modelId="{AD75DD4C-52B3-494F-BF46-FECE740DB9C0}" type="presParOf" srcId="{FF1F6701-7EAC-7A40-8F3E-F6011FE55172}" destId="{1B59FD84-BF2E-A044-9353-4B7B863E0E18}" srcOrd="4" destOrd="0" presId="urn:microsoft.com/office/officeart/2005/8/layout/vList2"/>
    <dgm:cxn modelId="{B6308F45-2387-4F49-96FC-4F11A7AF7C7E}" type="presParOf" srcId="{FF1F6701-7EAC-7A40-8F3E-F6011FE55172}" destId="{CB6D3EA7-3DDA-D041-8A66-051178F179FE}" srcOrd="5" destOrd="0" presId="urn:microsoft.com/office/officeart/2005/8/layout/vList2"/>
    <dgm:cxn modelId="{1C36E5FB-1F63-6041-9E34-6A8B31F04DF6}" type="presParOf" srcId="{FF1F6701-7EAC-7A40-8F3E-F6011FE55172}" destId="{E63ACA95-E772-764E-80E8-505DED7F03DA}" srcOrd="6" destOrd="0" presId="urn:microsoft.com/office/officeart/2005/8/layout/vList2"/>
    <dgm:cxn modelId="{EF759335-33A9-DD4E-8170-17425E1DC924}" type="presParOf" srcId="{FF1F6701-7EAC-7A40-8F3E-F6011FE55172}" destId="{D50F098E-7232-0449-A211-1525A1976C14}" srcOrd="7" destOrd="0" presId="urn:microsoft.com/office/officeart/2005/8/layout/vList2"/>
    <dgm:cxn modelId="{FBB88D3E-DDFD-2547-8B20-53FD5C474C31}" type="presParOf" srcId="{FF1F6701-7EAC-7A40-8F3E-F6011FE55172}" destId="{1B145F1A-8CF7-D346-8218-0577F5E7F5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1632A-4189-CC40-BE30-66F323CAEB7B}">
      <dsp:nvSpPr>
        <dsp:cNvPr id="0" name=""/>
        <dsp:cNvSpPr/>
      </dsp:nvSpPr>
      <dsp:spPr>
        <a:xfrm>
          <a:off x="0" y="0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Six </a:t>
          </a:r>
          <a:r>
            <a:rPr lang="en-GB" sz="2100" kern="1200" dirty="0"/>
            <a:t>judicial members</a:t>
          </a:r>
          <a:endParaRPr lang="en-US" sz="2100" kern="1200" dirty="0"/>
        </a:p>
      </dsp:txBody>
      <dsp:txXfrm>
        <a:off x="24588" y="24588"/>
        <a:ext cx="8591784" cy="454509"/>
      </dsp:txXfrm>
    </dsp:sp>
    <dsp:sp modelId="{3E2EA5DE-5EE8-A74E-88C0-82818A98743C}">
      <dsp:nvSpPr>
        <dsp:cNvPr id="0" name=""/>
        <dsp:cNvSpPr/>
      </dsp:nvSpPr>
      <dsp:spPr>
        <a:xfrm>
          <a:off x="0" y="432050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Three legal members – advocate, solicitor, prosecutor</a:t>
          </a:r>
          <a:endParaRPr lang="en-US" sz="2100" kern="1200" dirty="0"/>
        </a:p>
      </dsp:txBody>
      <dsp:txXfrm>
        <a:off x="24588" y="456638"/>
        <a:ext cx="8591784" cy="454509"/>
      </dsp:txXfrm>
    </dsp:sp>
    <dsp:sp modelId="{517A9CBD-0B30-B840-8D34-8AD52BE3DE6B}">
      <dsp:nvSpPr>
        <dsp:cNvPr id="0" name=""/>
        <dsp:cNvSpPr/>
      </dsp:nvSpPr>
      <dsp:spPr>
        <a:xfrm>
          <a:off x="0" y="936105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One </a:t>
          </a:r>
          <a:r>
            <a:rPr lang="en-GB" sz="2100" kern="1200" dirty="0" smtClean="0"/>
            <a:t>police constable</a:t>
          </a:r>
          <a:endParaRPr lang="en-US" sz="2100" kern="1200" dirty="0"/>
        </a:p>
      </dsp:txBody>
      <dsp:txXfrm>
        <a:off x="24588" y="960693"/>
        <a:ext cx="8591784" cy="454509"/>
      </dsp:txXfrm>
    </dsp:sp>
    <dsp:sp modelId="{9F28D45A-5D2D-5E4C-80FF-5BBAAD69BE0D}">
      <dsp:nvSpPr>
        <dsp:cNvPr id="0" name=""/>
        <dsp:cNvSpPr/>
      </dsp:nvSpPr>
      <dsp:spPr>
        <a:xfrm>
          <a:off x="0" y="1440160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One person with knowledge of victims’ issues</a:t>
          </a:r>
          <a:endParaRPr lang="en-US" sz="2100" kern="1200" dirty="0"/>
        </a:p>
      </dsp:txBody>
      <dsp:txXfrm>
        <a:off x="24588" y="1464748"/>
        <a:ext cx="8591784" cy="454509"/>
      </dsp:txXfrm>
    </dsp:sp>
    <dsp:sp modelId="{0F845FF4-2762-3D48-8DDB-CB1EDE89C853}">
      <dsp:nvSpPr>
        <dsp:cNvPr id="0" name=""/>
        <dsp:cNvSpPr/>
      </dsp:nvSpPr>
      <dsp:spPr>
        <a:xfrm>
          <a:off x="0" y="1944215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One other </a:t>
          </a:r>
          <a:r>
            <a:rPr lang="en-GB" sz="2100" kern="1200" dirty="0" smtClean="0"/>
            <a:t>person – who is not another judge – currently academic</a:t>
          </a:r>
          <a:endParaRPr lang="en-US" sz="2100" kern="1200" dirty="0"/>
        </a:p>
      </dsp:txBody>
      <dsp:txXfrm>
        <a:off x="24588" y="1968803"/>
        <a:ext cx="8591784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17380-1590-7342-848C-5C492B5EE035}">
      <dsp:nvSpPr>
        <dsp:cNvPr id="0" name=""/>
        <dsp:cNvSpPr/>
      </dsp:nvSpPr>
      <dsp:spPr>
        <a:xfrm>
          <a:off x="0" y="8929"/>
          <a:ext cx="86409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Protection of the public</a:t>
          </a:r>
          <a:endParaRPr lang="en-US" sz="2000" kern="1200"/>
        </a:p>
      </dsp:txBody>
      <dsp:txXfrm>
        <a:off x="23417" y="32346"/>
        <a:ext cx="8594126" cy="432866"/>
      </dsp:txXfrm>
    </dsp:sp>
    <dsp:sp modelId="{0BFA6FC2-363F-F946-BB82-CDFD2CCC2CA4}">
      <dsp:nvSpPr>
        <dsp:cNvPr id="0" name=""/>
        <dsp:cNvSpPr/>
      </dsp:nvSpPr>
      <dsp:spPr>
        <a:xfrm>
          <a:off x="0" y="546229"/>
          <a:ext cx="86409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Punishment</a:t>
          </a:r>
          <a:endParaRPr lang="en-US" sz="2000" kern="1200"/>
        </a:p>
      </dsp:txBody>
      <dsp:txXfrm>
        <a:off x="23417" y="569646"/>
        <a:ext cx="8594126" cy="432866"/>
      </dsp:txXfrm>
    </dsp:sp>
    <dsp:sp modelId="{1B59FD84-BF2E-A044-9353-4B7B863E0E18}">
      <dsp:nvSpPr>
        <dsp:cNvPr id="0" name=""/>
        <dsp:cNvSpPr/>
      </dsp:nvSpPr>
      <dsp:spPr>
        <a:xfrm>
          <a:off x="0" y="1083530"/>
          <a:ext cx="86409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Rehabilitation of offenders</a:t>
          </a:r>
          <a:endParaRPr lang="en-US" sz="2000" kern="1200"/>
        </a:p>
      </dsp:txBody>
      <dsp:txXfrm>
        <a:off x="23417" y="1106947"/>
        <a:ext cx="8594126" cy="432866"/>
      </dsp:txXfrm>
    </dsp:sp>
    <dsp:sp modelId="{E63ACA95-E772-764E-80E8-505DED7F03DA}">
      <dsp:nvSpPr>
        <dsp:cNvPr id="0" name=""/>
        <dsp:cNvSpPr/>
      </dsp:nvSpPr>
      <dsp:spPr>
        <a:xfrm>
          <a:off x="0" y="1620830"/>
          <a:ext cx="86409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Giving the offender the opportunity to make amends</a:t>
          </a:r>
          <a:endParaRPr lang="en-US" sz="2000" kern="1200"/>
        </a:p>
      </dsp:txBody>
      <dsp:txXfrm>
        <a:off x="23417" y="1644247"/>
        <a:ext cx="8594126" cy="432866"/>
      </dsp:txXfrm>
    </dsp:sp>
    <dsp:sp modelId="{1B145F1A-8CF7-D346-8218-0577F5E7F50A}">
      <dsp:nvSpPr>
        <dsp:cNvPr id="0" name=""/>
        <dsp:cNvSpPr/>
      </dsp:nvSpPr>
      <dsp:spPr>
        <a:xfrm>
          <a:off x="0" y="2158130"/>
          <a:ext cx="86409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Expressing disapproval of offending behaviour</a:t>
          </a:r>
          <a:endParaRPr lang="en-US" sz="2000" kern="1200"/>
        </a:p>
      </dsp:txBody>
      <dsp:txXfrm>
        <a:off x="23417" y="2181547"/>
        <a:ext cx="859412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7D96AB-3418-E148-B9C2-3801C256CC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2F58B-A76C-EB4B-999B-43A02F98C7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E859C2-E895-CA47-9330-7E25649DB466}" type="datetimeFigureOut">
              <a:rPr lang="en-GB"/>
              <a:pPr>
                <a:defRPr/>
              </a:pPr>
              <a:t>05/01/2023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8E70A-B34D-424E-9362-652C8A8539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16F61-E890-CB4B-A376-FEEBEBB61C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EC8835-B7BE-0D4C-8923-D65F4EC7E9B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46A6FB-1A0C-9348-A719-C64513E56D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86583-476C-9A4A-86BB-5D37A7FB79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C772AC-BE21-7345-92A5-E389BD1AB548}" type="datetimeFigureOut">
              <a:rPr lang="en-GB"/>
              <a:pPr>
                <a:defRPr/>
              </a:pPr>
              <a:t>05/01/2023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C51BB04-F457-C047-B262-D7BD0469B1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56F8C2-6132-7142-8617-EBAD05C1E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9772B-BEF1-2C4A-B23C-933F9B04EC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E987B-99EC-1C49-B9DF-A9E857177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90109B-7348-9E4A-B28E-1CDAA84089F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5776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911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786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7255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343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995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09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5975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7857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mailto:sentencingcouncil@scotcourts.gov.uk" TargetMode="External"/><Relationship Id="rId2" Type="http://schemas.openxmlformats.org/officeDocument/2006/relationships/hyperlink" Target="http://www.scottishsentencingcouncil.org.uk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twitter.com/ScotSentenci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1600" y="1491853"/>
            <a:ext cx="7200800" cy="1889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u="sng" baseline="0">
                <a:solidFill>
                  <a:srgbClr val="622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331914" y="3651870"/>
            <a:ext cx="6480175" cy="8100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43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6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ful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1520" y="1131590"/>
            <a:ext cx="8640959" cy="3456384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―"/>
              <a:defRPr/>
            </a:lvl3pPr>
            <a:lvl4pPr marL="1600200" indent="-228600">
              <a:buFont typeface="Arial" panose="020B0604020202020204" pitchFamily="34" charset="0"/>
              <a:buChar char="›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92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ful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1520" y="1131590"/>
            <a:ext cx="8640959" cy="3456384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―"/>
              <a:defRPr/>
            </a:lvl3pPr>
            <a:lvl4pPr marL="1600200" indent="-228600">
              <a:buFont typeface="Arial" panose="020B0604020202020204" pitchFamily="34" charset="0"/>
              <a:buChar char="›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20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520" y="1131591"/>
            <a:ext cx="4032448" cy="3384376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788025" y="987575"/>
            <a:ext cx="4104456" cy="3744416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•"/>
              <a:defRPr lang="en-GB" sz="1600" smtClean="0">
                <a:effectLst/>
              </a:defRPr>
            </a:lvl1pPr>
            <a:lvl2pPr>
              <a:defRPr sz="4000"/>
            </a:lvl2pPr>
          </a:lstStyle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independent advisory body established in 2015 with three statutory objectives: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promote consistency in sentencing practice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assist the development of policy in relation to sentencing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promote greater awareness and understanding of sentencing policy and practice.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103411"/>
            <a:ext cx="3421241" cy="144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5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1520" y="1113588"/>
            <a:ext cx="8640960" cy="485980"/>
          </a:xfrm>
        </p:spPr>
        <p:txBody>
          <a:bodyPr/>
          <a:lstStyle>
            <a:lvl1pPr marL="0" indent="0">
              <a:buNone/>
              <a:defRPr b="1" u="sng">
                <a:solidFill>
                  <a:srgbClr val="68124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51520" y="1869672"/>
            <a:ext cx="8640960" cy="264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2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22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1600" y="1491853"/>
            <a:ext cx="7200800" cy="1349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u="sng" baseline="0">
                <a:solidFill>
                  <a:srgbClr val="622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331914" y="3327834"/>
            <a:ext cx="6480175" cy="113412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98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1542E-B9F6-8C45-B14D-2BCB615CE8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987425"/>
            <a:ext cx="5759450" cy="3662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b="1" u="sng" dirty="0">
                <a:solidFill>
                  <a:srgbClr val="681244"/>
                </a:solidFill>
              </a:rPr>
              <a:t>Contact Us</a:t>
            </a:r>
          </a:p>
          <a:p>
            <a:pPr algn="ctr" eaLnBrk="1" hangingPunct="1">
              <a:defRPr/>
            </a:pPr>
            <a:endParaRPr lang="en-GB" altLang="en-US" sz="2800" dirty="0"/>
          </a:p>
          <a:p>
            <a:pPr algn="ctr" eaLnBrk="1" hangingPunct="1">
              <a:defRPr/>
            </a:pPr>
            <a:r>
              <a:rPr lang="en-GB" altLang="en-US" sz="2800" dirty="0">
                <a:hlinkClick r:id="rId2"/>
              </a:rPr>
              <a:t>www.scottishsentencingcouncil.org.uk</a:t>
            </a:r>
            <a:endParaRPr lang="en-GB" altLang="en-US" sz="2800" dirty="0"/>
          </a:p>
          <a:p>
            <a:pPr algn="ctr" eaLnBrk="1" hangingPunct="1">
              <a:defRPr/>
            </a:pPr>
            <a:endParaRPr lang="en-GB" altLang="en-US" sz="2000" dirty="0"/>
          </a:p>
          <a:p>
            <a:pPr algn="ctr" eaLnBrk="1" hangingPunct="1">
              <a:defRPr/>
            </a:pPr>
            <a:r>
              <a:rPr lang="en-GB" altLang="en-US" sz="2800" dirty="0">
                <a:hlinkClick r:id="rId3"/>
              </a:rPr>
              <a:t>sentencingcouncil@scotcourts.gov.uk</a:t>
            </a:r>
            <a:endParaRPr lang="en-GB" altLang="en-US" sz="2800" dirty="0"/>
          </a:p>
          <a:p>
            <a:pPr algn="ctr" eaLnBrk="1" hangingPunct="1">
              <a:defRPr/>
            </a:pPr>
            <a:endParaRPr lang="en-GB" altLang="en-US" sz="2000" dirty="0"/>
          </a:p>
          <a:p>
            <a:pPr algn="ctr" eaLnBrk="1" hangingPunct="1">
              <a:defRPr/>
            </a:pPr>
            <a:r>
              <a:rPr lang="en-GB" altLang="en-US" sz="2800" dirty="0">
                <a:hlinkClick r:id="rId4"/>
              </a:rPr>
              <a:t>@</a:t>
            </a:r>
            <a:r>
              <a:rPr lang="en-GB" altLang="en-US" sz="2800" dirty="0" err="1">
                <a:hlinkClick r:id="rId4"/>
              </a:rPr>
              <a:t>scotsentencing</a:t>
            </a:r>
            <a:endParaRPr lang="en-GB" altLang="en-US" sz="2800" dirty="0"/>
          </a:p>
          <a:p>
            <a:pPr algn="ctr" eaLnBrk="1" hangingPunct="1">
              <a:defRPr/>
            </a:pPr>
            <a:endParaRPr lang="en-GB" altLang="en-US" sz="2000" dirty="0"/>
          </a:p>
          <a:p>
            <a:pPr algn="ctr" eaLnBrk="1" hangingPunct="1">
              <a:defRPr/>
            </a:pPr>
            <a:r>
              <a:rPr lang="en-GB" altLang="en-US" sz="2800" b="1" dirty="0">
                <a:solidFill>
                  <a:srgbClr val="681244"/>
                </a:solidFill>
              </a:rPr>
              <a:t>0131 240 6825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E6C8FF1-0C0E-3148-83D8-2346B8D878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408363"/>
            <a:ext cx="5857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9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scottishsentencingcouncil.org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B5EEE960-39C2-8343-8873-901BF1078E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0825" y="1131888"/>
            <a:ext cx="8642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198455-EEDD-B842-ADFA-8504141AF289}"/>
              </a:ext>
            </a:extLst>
          </p:cNvPr>
          <p:cNvGrpSpPr/>
          <p:nvPr/>
        </p:nvGrpSpPr>
        <p:grpSpPr>
          <a:xfrm>
            <a:off x="0" y="1"/>
            <a:ext cx="9144000" cy="843557"/>
            <a:chOff x="0" y="1"/>
            <a:chExt cx="9144000" cy="1124743"/>
          </a:xfrm>
          <a:solidFill>
            <a:srgbClr val="681244"/>
          </a:solidFill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86281E-324C-054F-AB47-9DD14F319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/>
            <a:srcRect r="86122"/>
            <a:stretch/>
          </p:blipFill>
          <p:spPr>
            <a:xfrm>
              <a:off x="0" y="1"/>
              <a:ext cx="9144000" cy="1124743"/>
            </a:xfrm>
            <a:prstGeom prst="rect">
              <a:avLst/>
            </a:prstGeom>
            <a:grp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1B7235-6839-FF43-9E2B-3866D929F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/>
            <a:srcRect t="30959" r="8709" b="30960"/>
            <a:stretch/>
          </p:blipFill>
          <p:spPr>
            <a:xfrm>
              <a:off x="6626360" y="45337"/>
              <a:ext cx="2410135" cy="1005352"/>
            </a:xfrm>
            <a:prstGeom prst="rect">
              <a:avLst/>
            </a:prstGeom>
            <a:grpFill/>
          </p:spPr>
        </p:pic>
      </p:grpSp>
      <p:grpSp>
        <p:nvGrpSpPr>
          <p:cNvPr id="1028" name="Group 5">
            <a:extLst>
              <a:ext uri="{FF2B5EF4-FFF2-40B4-BE49-F238E27FC236}">
                <a16:creationId xmlns:a16="http://schemas.microsoft.com/office/drawing/2014/main" id="{2662EC52-8A10-B14F-84E0-FDE7CC0CDB2F}"/>
              </a:ext>
            </a:extLst>
          </p:cNvPr>
          <p:cNvGrpSpPr>
            <a:grpSpLocks/>
          </p:cNvGrpSpPr>
          <p:nvPr/>
        </p:nvGrpSpPr>
        <p:grpSpPr bwMode="auto">
          <a:xfrm>
            <a:off x="0" y="4786313"/>
            <a:ext cx="9144000" cy="384175"/>
            <a:chOff x="0" y="6381750"/>
            <a:chExt cx="9144000" cy="512763"/>
          </a:xfrm>
        </p:grpSpPr>
        <p:pic>
          <p:nvPicPr>
            <p:cNvPr id="1029" name="Picture 10">
              <a:extLst>
                <a:ext uri="{FF2B5EF4-FFF2-40B4-BE49-F238E27FC236}">
                  <a16:creationId xmlns:a16="http://schemas.microsoft.com/office/drawing/2014/main" id="{24B18217-B705-2E4F-83F8-FBDA053037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22"/>
            <a:stretch>
              <a:fillRect/>
            </a:stretch>
          </p:blipFill>
          <p:spPr bwMode="auto">
            <a:xfrm>
              <a:off x="0" y="6381750"/>
              <a:ext cx="91440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Box 4">
              <a:hlinkClick r:id="rId12"/>
              <a:extLst>
                <a:ext uri="{FF2B5EF4-FFF2-40B4-BE49-F238E27FC236}">
                  <a16:creationId xmlns:a16="http://schemas.microsoft.com/office/drawing/2014/main" id="{E9E25CAE-427F-5043-A578-D0C858CB5DC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519363" y="6481336"/>
              <a:ext cx="4105275" cy="41105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400" b="1" dirty="0">
                  <a:solidFill>
                    <a:schemeClr val="bg1"/>
                  </a:solidFill>
                </a:rPr>
                <a:t>www.scottishsentencingcouncil.org.uk</a:t>
              </a: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259270" y="237113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n-GB" sz="11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be f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GB" sz="11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proportionate 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81" r:id="rId2"/>
    <p:sldLayoutId id="2147483874" r:id="rId3"/>
    <p:sldLayoutId id="2147483880" r:id="rId4"/>
    <p:sldLayoutId id="2147483875" r:id="rId5"/>
    <p:sldLayoutId id="2147483876" r:id="rId6"/>
    <p:sldLayoutId id="2147483877" r:id="rId7"/>
    <p:sldLayoutId id="2147483878" r:id="rId8"/>
    <p:sldLayoutId id="214748387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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tishsentencingcouncil.org.uk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scottish-sentencing-council/" TargetMode="External"/><Relationship Id="rId5" Type="http://schemas.openxmlformats.org/officeDocument/2006/relationships/hyperlink" Target="https://twitter.com/ScotSentencing" TargetMode="External"/><Relationship Id="rId4" Type="http://schemas.openxmlformats.org/officeDocument/2006/relationships/hyperlink" Target="mailto:sentencingcouncil@scotcourts.gov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572000" y="951571"/>
            <a:ext cx="4104456" cy="3744416"/>
          </a:xfrm>
        </p:spPr>
        <p:txBody>
          <a:bodyPr anchor="ctr"/>
          <a:lstStyle/>
          <a:p>
            <a:pPr algn="ctr">
              <a:buNone/>
            </a:pPr>
            <a:r>
              <a:rPr lang="en-GB" sz="2800" b="1" dirty="0" smtClean="0">
                <a:cs typeface="Arial" panose="020B0604020202020204" pitchFamily="34" charset="0"/>
              </a:rPr>
              <a:t>Sentencing</a:t>
            </a:r>
          </a:p>
          <a:p>
            <a:pPr algn="ctr">
              <a:buNone/>
            </a:pPr>
            <a:r>
              <a:rPr lang="en-GB" sz="2800" b="1" dirty="0">
                <a:cs typeface="Arial" panose="020B0604020202020204" pitchFamily="34" charset="0"/>
              </a:rPr>
              <a:t>i</a:t>
            </a:r>
            <a:r>
              <a:rPr lang="en-GB" sz="2800" b="1" dirty="0" smtClean="0">
                <a:cs typeface="Arial" panose="020B0604020202020204" pitchFamily="34" charset="0"/>
              </a:rPr>
              <a:t>n </a:t>
            </a:r>
          </a:p>
          <a:p>
            <a:pPr algn="ctr">
              <a:buNone/>
            </a:pPr>
            <a:r>
              <a:rPr lang="en-GB" sz="2800" b="1" dirty="0" smtClean="0">
                <a:cs typeface="Arial" panose="020B0604020202020204" pitchFamily="34" charset="0"/>
              </a:rPr>
              <a:t>Scottish courts </a:t>
            </a:r>
          </a:p>
        </p:txBody>
      </p:sp>
    </p:spTree>
    <p:extLst>
      <p:ext uri="{BB962C8B-B14F-4D97-AF65-F5344CB8AC3E}">
        <p14:creationId xmlns:p14="http://schemas.microsoft.com/office/powerpoint/2010/main" val="34567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496944" cy="4443958"/>
          </a:xfrm>
        </p:spPr>
      </p:pic>
    </p:spTree>
    <p:extLst>
      <p:ext uri="{BB962C8B-B14F-4D97-AF65-F5344CB8AC3E}">
        <p14:creationId xmlns:p14="http://schemas.microsoft.com/office/powerpoint/2010/main" val="18669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Placeholder 1">
            <a:extLst>
              <a:ext uri="{FF2B5EF4-FFF2-40B4-BE49-F238E27FC236}">
                <a16:creationId xmlns:a16="http://schemas.microsoft.com/office/drawing/2014/main" id="{922AF2C7-53A4-FC49-B2D8-40B00CAA7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0" y="1018504"/>
            <a:ext cx="8642350" cy="487362"/>
          </a:xfrm>
        </p:spPr>
        <p:txBody>
          <a:bodyPr wrap="square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2800" u="none" dirty="0" smtClean="0"/>
              <a:t>The Council </a:t>
            </a:r>
            <a:endParaRPr lang="en-GB" altLang="en-US" sz="2800" u="none" dirty="0"/>
          </a:p>
        </p:txBody>
      </p:sp>
      <p:graphicFrame>
        <p:nvGraphicFramePr>
          <p:cNvPr id="8198" name="Content Placeholder 2">
            <a:extLst>
              <a:ext uri="{FF2B5EF4-FFF2-40B4-BE49-F238E27FC236}">
                <a16:creationId xmlns:a16="http://schemas.microsoft.com/office/drawing/2014/main" id="{A4986437-8673-413D-86D6-00E907F9E9F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06907060"/>
              </p:ext>
            </p:extLst>
          </p:nvPr>
        </p:nvGraphicFramePr>
        <p:xfrm>
          <a:off x="395536" y="1563638"/>
          <a:ext cx="8640960" cy="279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4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44008" y="1095586"/>
            <a:ext cx="4176465" cy="3564396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681244"/>
                </a:solidFill>
              </a:rPr>
              <a:t>Developing Guidelines</a:t>
            </a:r>
            <a:endParaRPr lang="en-GB" sz="2400" dirty="0" smtClean="0"/>
          </a:p>
          <a:p>
            <a:r>
              <a:rPr lang="en-GB" sz="1800" dirty="0"/>
              <a:t>c</a:t>
            </a:r>
            <a:r>
              <a:rPr lang="en-GB" sz="1800" dirty="0" smtClean="0"/>
              <a:t>onduct research </a:t>
            </a:r>
            <a:r>
              <a:rPr lang="en-GB" sz="1800" dirty="0"/>
              <a:t>- </a:t>
            </a:r>
            <a:r>
              <a:rPr lang="en-GB" sz="1800" dirty="0" smtClean="0"/>
              <a:t>including on guidelines in other jurisdictions</a:t>
            </a:r>
          </a:p>
          <a:p>
            <a:r>
              <a:rPr lang="en-GB" sz="1800" dirty="0"/>
              <a:t>i</a:t>
            </a:r>
            <a:r>
              <a:rPr lang="en-GB" sz="1800" dirty="0" smtClean="0"/>
              <a:t>nterview judges</a:t>
            </a:r>
          </a:p>
          <a:p>
            <a:r>
              <a:rPr lang="en-GB" sz="1800" dirty="0"/>
              <a:t>look at public </a:t>
            </a:r>
            <a:r>
              <a:rPr lang="en-GB" sz="1800" dirty="0" smtClean="0"/>
              <a:t>perceptions</a:t>
            </a:r>
          </a:p>
          <a:p>
            <a:r>
              <a:rPr lang="en-GB" sz="1800" dirty="0"/>
              <a:t>g</a:t>
            </a:r>
            <a:r>
              <a:rPr lang="en-GB" sz="1800" dirty="0" smtClean="0"/>
              <a:t>ather criminal justice data</a:t>
            </a:r>
          </a:p>
          <a:p>
            <a:r>
              <a:rPr lang="en-GB" sz="1800" dirty="0"/>
              <a:t>e</a:t>
            </a:r>
            <a:r>
              <a:rPr lang="en-GB" sz="1800" dirty="0" smtClean="0"/>
              <a:t>ngage with interest groups</a:t>
            </a:r>
          </a:p>
          <a:p>
            <a:r>
              <a:rPr lang="en-GB" sz="1800" dirty="0" smtClean="0"/>
              <a:t>consult widely - including with public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 algn="ctr">
              <a:buNone/>
            </a:pPr>
            <a:r>
              <a:rPr lang="en-GB" sz="1800" b="1" dirty="0"/>
              <a:t>C</a:t>
            </a:r>
            <a:r>
              <a:rPr lang="en-GB" sz="1800" b="1" dirty="0" smtClean="0"/>
              <a:t>urrent consultations are on the Council website </a:t>
            </a:r>
          </a:p>
        </p:txBody>
      </p:sp>
    </p:spTree>
    <p:extLst>
      <p:ext uri="{BB962C8B-B14F-4D97-AF65-F5344CB8AC3E}">
        <p14:creationId xmlns:p14="http://schemas.microsoft.com/office/powerpoint/2010/main" val="31992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1">
            <a:extLst>
              <a:ext uri="{FF2B5EF4-FFF2-40B4-BE49-F238E27FC236}">
                <a16:creationId xmlns:a16="http://schemas.microsoft.com/office/drawing/2014/main" id="{165696CA-55C7-AE43-9D28-B104FF1CF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0" y="1113588"/>
            <a:ext cx="8640960" cy="48598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sz="2400" u="none" dirty="0"/>
              <a:t>Principles and </a:t>
            </a:r>
            <a:r>
              <a:rPr lang="en-GB" altLang="en-US" sz="2400" u="none" dirty="0" smtClean="0"/>
              <a:t>Purposes guideline </a:t>
            </a:r>
            <a:r>
              <a:rPr lang="en-GB" altLang="en-US" sz="2000" u="none" dirty="0" smtClean="0"/>
              <a:t>(not ordered or exhaustive)</a:t>
            </a:r>
            <a:endParaRPr lang="en-GB" altLang="en-US" sz="2000" u="none" dirty="0"/>
          </a:p>
        </p:txBody>
      </p:sp>
      <p:graphicFrame>
        <p:nvGraphicFramePr>
          <p:cNvPr id="26628" name="Content Placeholder 2">
            <a:extLst>
              <a:ext uri="{FF2B5EF4-FFF2-40B4-BE49-F238E27FC236}">
                <a16:creationId xmlns:a16="http://schemas.microsoft.com/office/drawing/2014/main" id="{08D1B4EA-DB9D-427A-BF23-857C36E23D8A}"/>
              </a:ext>
            </a:extLst>
          </p:cNvPr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251520" y="1869672"/>
          <a:ext cx="8640960" cy="264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43558"/>
            <a:ext cx="4824536" cy="3888432"/>
          </a:xfrm>
        </p:spPr>
      </p:pic>
    </p:spTree>
    <p:extLst>
      <p:ext uri="{BB962C8B-B14F-4D97-AF65-F5344CB8AC3E}">
        <p14:creationId xmlns:p14="http://schemas.microsoft.com/office/powerpoint/2010/main" val="7673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1880" y="1203598"/>
            <a:ext cx="5256584" cy="485775"/>
          </a:xfrm>
        </p:spPr>
        <p:txBody>
          <a:bodyPr wrap="square" anchor="t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3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seriousness</a:t>
            </a:r>
            <a:endParaRPr lang="en-GB" altLang="en-US" sz="36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7574"/>
            <a:ext cx="2880320" cy="3672408"/>
          </a:xfrm>
        </p:spPr>
      </p:pic>
      <p:sp>
        <p:nvSpPr>
          <p:cNvPr id="5" name="Rectangle 4"/>
          <p:cNvSpPr/>
          <p:nvPr/>
        </p:nvSpPr>
        <p:spPr>
          <a:xfrm>
            <a:off x="3834172" y="1377228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en-GB" sz="2400" b="1" dirty="0" smtClean="0">
              <a:solidFill>
                <a:srgbClr val="68124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</a:t>
            </a:r>
            <a:r>
              <a:rPr lang="en-GB" sz="2800" dirty="0" smtClean="0"/>
              <a:t>ulpability of offender </a:t>
            </a:r>
            <a:endParaRPr lang="en-GB" sz="2800" b="1" dirty="0"/>
          </a:p>
          <a:p>
            <a:pPr>
              <a:buNone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</a:t>
            </a:r>
            <a:r>
              <a:rPr lang="en-GB" sz="2800" dirty="0" smtClean="0"/>
              <a:t>arm caused or which could have been caused to victim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33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059582"/>
            <a:ext cx="7992887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8352927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915566"/>
            <a:ext cx="511256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43558"/>
            <a:ext cx="4824536" cy="3888432"/>
          </a:xfrm>
        </p:spPr>
      </p:pic>
    </p:spTree>
    <p:extLst>
      <p:ext uri="{BB962C8B-B14F-4D97-AF65-F5344CB8AC3E}">
        <p14:creationId xmlns:p14="http://schemas.microsoft.com/office/powerpoint/2010/main" val="4431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9" y="1131888"/>
            <a:ext cx="4607982" cy="34559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7"/>
            <a:ext cx="9144000" cy="51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3888" y="1112838"/>
            <a:ext cx="5076056" cy="485775"/>
          </a:xfrm>
        </p:spPr>
        <p:txBody>
          <a:bodyPr wrap="square" anchor="t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Research - young people </a:t>
            </a:r>
            <a:endParaRPr lang="en-GB" altLang="en-US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339502"/>
            <a:ext cx="48600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681244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may not have full maturity – leads to lower culpability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may have greater potential to change</a:t>
            </a:r>
          </a:p>
          <a:p>
            <a:endParaRPr lang="en-GB" sz="2400" dirty="0" smtClean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5" y="1766232"/>
            <a:ext cx="33843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8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3888" y="1112838"/>
            <a:ext cx="5076056" cy="485775"/>
          </a:xfrm>
        </p:spPr>
        <p:txBody>
          <a:bodyPr wrap="square" anchor="t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Sentencing young people </a:t>
            </a:r>
            <a:endParaRPr lang="en-GB" altLang="en-US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627534"/>
            <a:ext cx="48600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681244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r>
              <a:rPr lang="en-GB" sz="2000" dirty="0"/>
              <a:t>E</a:t>
            </a:r>
            <a:r>
              <a:rPr lang="en-GB" sz="2000" dirty="0" smtClean="0"/>
              <a:t>mphasis on rehabilitation </a:t>
            </a:r>
            <a:endParaRPr lang="en-GB" sz="2000" dirty="0"/>
          </a:p>
          <a:p>
            <a:pPr>
              <a:buNone/>
            </a:pPr>
            <a:endParaRPr lang="en-GB" sz="2000" dirty="0"/>
          </a:p>
          <a:p>
            <a:r>
              <a:rPr lang="en-GB" sz="2000" dirty="0"/>
              <a:t>This </a:t>
            </a:r>
            <a:r>
              <a:rPr lang="en-GB" sz="2000" dirty="0" smtClean="0"/>
              <a:t>does </a:t>
            </a:r>
            <a:r>
              <a:rPr lang="en-GB" sz="2000" b="1" dirty="0" smtClean="0"/>
              <a:t>not </a:t>
            </a:r>
            <a:r>
              <a:rPr lang="en-GB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prevent </a:t>
            </a:r>
            <a:r>
              <a:rPr lang="en-GB" sz="2000" dirty="0"/>
              <a:t>imprisonment if crime is serious enough </a:t>
            </a:r>
          </a:p>
          <a:p>
            <a:endParaRPr lang="en-GB" sz="2400" dirty="0" smtClean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5" y="1766232"/>
            <a:ext cx="33843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Individualised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cs typeface="Arial" panose="020B0604020202020204" pitchFamily="34" charset="0"/>
              </a:rPr>
              <a:t>Take into account </a:t>
            </a:r>
          </a:p>
          <a:p>
            <a:pPr marL="342900" indent="-342900"/>
            <a:r>
              <a:rPr lang="en-GB" sz="2000" dirty="0">
                <a:cs typeface="Arial" panose="020B0604020202020204" pitchFamily="34" charset="0"/>
              </a:rPr>
              <a:t>l</a:t>
            </a:r>
            <a:r>
              <a:rPr lang="en-GB" sz="2000" dirty="0" smtClean="0">
                <a:cs typeface="Arial" panose="020B0604020202020204" pitchFamily="34" charset="0"/>
              </a:rPr>
              <a:t>evel of maturity </a:t>
            </a:r>
          </a:p>
          <a:p>
            <a:pPr marL="342900" indent="-342900"/>
            <a:r>
              <a:rPr lang="en-GB" sz="2000" dirty="0" smtClean="0">
                <a:cs typeface="Arial" panose="020B0604020202020204" pitchFamily="34" charset="0"/>
              </a:rPr>
              <a:t>circumstances</a:t>
            </a:r>
          </a:p>
          <a:p>
            <a:pPr marL="342900" indent="-342900"/>
            <a:r>
              <a:rPr lang="en-GB" sz="2000" dirty="0">
                <a:cs typeface="Arial" panose="020B0604020202020204" pitchFamily="34" charset="0"/>
              </a:rPr>
              <a:t>b</a:t>
            </a:r>
            <a:r>
              <a:rPr lang="en-GB" sz="2000" dirty="0" smtClean="0">
                <a:cs typeface="Arial" panose="020B0604020202020204" pitchFamily="34" charset="0"/>
              </a:rPr>
              <a:t>ackground</a:t>
            </a:r>
          </a:p>
          <a:p>
            <a:pPr>
              <a:buNone/>
            </a:pPr>
            <a:r>
              <a:rPr lang="en-GB" sz="2000" dirty="0">
                <a:cs typeface="Arial" panose="020B0604020202020204" pitchFamily="34" charset="0"/>
              </a:rPr>
              <a:t>(</a:t>
            </a:r>
            <a:r>
              <a:rPr lang="en-GB" sz="2000" dirty="0" smtClean="0">
                <a:cs typeface="Arial" panose="020B0604020202020204" pitchFamily="34" charset="0"/>
              </a:rPr>
              <a:t>impact of trauma and adverse childhood experiences)               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203598"/>
            <a:ext cx="849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81244"/>
                </a:solidFill>
                <a:latin typeface="Arial" panose="020B0604020202020204" pitchFamily="34" charset="0"/>
              </a:rPr>
              <a:t>Sentencing Young People guideline</a:t>
            </a:r>
            <a:endParaRPr lang="en-GB" altLang="en-US" b="1" dirty="0">
              <a:solidFill>
                <a:srgbClr val="681244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0825" y="1707654"/>
            <a:ext cx="403669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563638"/>
            <a:ext cx="8030716" cy="252028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600" b="1" dirty="0" smtClean="0"/>
              <a:t>imprisonment or community sentence?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4400" b="1" dirty="0"/>
              <a:t/>
            </a:r>
            <a:br>
              <a:rPr lang="en-GB" sz="4400" b="1" dirty="0"/>
            </a:br>
            <a:r>
              <a:rPr lang="en-GB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7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563638"/>
            <a:ext cx="8030716" cy="252028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b="1" dirty="0" smtClean="0"/>
              <a:t>community </a:t>
            </a:r>
            <a:r>
              <a:rPr lang="en-GB" b="1" dirty="0"/>
              <a:t>payback order with a requirement for unpaid work of around </a:t>
            </a:r>
            <a:r>
              <a:rPr lang="en-GB" b="1" dirty="0" smtClean="0"/>
              <a:t>250 hours, </a:t>
            </a:r>
            <a:r>
              <a:rPr lang="en-GB" b="1" dirty="0"/>
              <a:t>and disqualified </a:t>
            </a:r>
            <a:r>
              <a:rPr lang="en-GB" b="1" dirty="0" smtClean="0"/>
              <a:t>from </a:t>
            </a:r>
            <a:r>
              <a:rPr lang="en-GB" b="1" dirty="0"/>
              <a:t>driving for a </a:t>
            </a:r>
            <a:r>
              <a:rPr lang="en-GB" b="1" dirty="0" smtClean="0"/>
              <a:t>year</a:t>
            </a:r>
            <a:r>
              <a:rPr lang="en-GB" dirty="0"/>
              <a:t/>
            </a:r>
            <a:br>
              <a:rPr lang="en-GB" dirty="0"/>
            </a:br>
            <a:r>
              <a:rPr lang="en-GB" sz="3600" b="1" dirty="0" smtClean="0"/>
              <a:t>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4400" b="1" dirty="0"/>
              <a:t/>
            </a:r>
            <a:br>
              <a:rPr lang="en-GB" sz="4400" b="1" dirty="0"/>
            </a:br>
            <a:r>
              <a:rPr lang="en-GB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563638"/>
            <a:ext cx="8030716" cy="252028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b="1" dirty="0" smtClean="0"/>
              <a:t>Difference between </a:t>
            </a:r>
            <a:r>
              <a:rPr lang="en-GB" sz="3200" b="1" dirty="0"/>
              <a:t>initial sentence </a:t>
            </a:r>
            <a:r>
              <a:rPr lang="en-GB" sz="3200" b="1" dirty="0" smtClean="0"/>
              <a:t>and </a:t>
            </a:r>
            <a:r>
              <a:rPr lang="en-GB" sz="3200" b="1" dirty="0"/>
              <a:t>final </a:t>
            </a:r>
            <a:r>
              <a:rPr lang="en-GB" sz="3200" b="1" dirty="0" smtClean="0"/>
              <a:t>sentence?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600" b="1" dirty="0" smtClean="0"/>
              <a:t>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4400" b="1" dirty="0"/>
              <a:t/>
            </a:r>
            <a:br>
              <a:rPr lang="en-GB" sz="4400" b="1" dirty="0"/>
            </a:br>
            <a:r>
              <a:rPr lang="en-GB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0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3888" y="1112838"/>
            <a:ext cx="3024336" cy="485775"/>
          </a:xfrm>
        </p:spPr>
        <p:txBody>
          <a:bodyPr wrap="square" anchor="t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Website</a:t>
            </a:r>
            <a:endParaRPr lang="en-GB" altLang="en-US" sz="24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067694"/>
            <a:ext cx="2952328" cy="1800199"/>
          </a:xfrm>
        </p:spPr>
      </p:pic>
      <p:sp>
        <p:nvSpPr>
          <p:cNvPr id="5" name="Rectangle 4"/>
          <p:cNvSpPr/>
          <p:nvPr/>
        </p:nvSpPr>
        <p:spPr>
          <a:xfrm>
            <a:off x="3533230" y="1080614"/>
            <a:ext cx="51845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400" b="1" dirty="0" smtClean="0">
              <a:solidFill>
                <a:srgbClr val="681244"/>
              </a:solidFill>
              <a:latin typeface="Arial" panose="020B0604020202020204" pitchFamily="34" charset="0"/>
            </a:endParaRPr>
          </a:p>
          <a:p>
            <a:pPr>
              <a:buNone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</a:t>
            </a:r>
            <a:r>
              <a:rPr lang="en-GB" sz="2000" dirty="0"/>
              <a:t>sentences are available </a:t>
            </a:r>
            <a:r>
              <a:rPr lang="en-GB" sz="2000" dirty="0" smtClean="0"/>
              <a:t>to judges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</a:t>
            </a:r>
            <a:r>
              <a:rPr lang="en-GB" sz="2000" dirty="0" smtClean="0"/>
              <a:t>hat the law says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interactive </a:t>
            </a:r>
            <a:r>
              <a:rPr lang="en-GB" sz="2000" dirty="0"/>
              <a:t>case studies where you play the role of judge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series of videos including on sentencing young </a:t>
            </a:r>
            <a:r>
              <a:rPr lang="en-GB" sz="2000" dirty="0" smtClean="0"/>
              <a:t>people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myth and jargon busters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31540" y="1598613"/>
            <a:ext cx="3132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Sentencing young people video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106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572000" y="951571"/>
            <a:ext cx="4104456" cy="3744416"/>
          </a:xfrm>
        </p:spPr>
        <p:txBody>
          <a:bodyPr anchor="ctr"/>
          <a:lstStyle/>
          <a:p>
            <a:pPr algn="ctr">
              <a:buNone/>
            </a:pPr>
            <a:r>
              <a:rPr lang="en-GB" sz="2800" b="1" dirty="0" err="1" smtClean="0">
                <a:cs typeface="Arial" panose="020B0604020202020204" pitchFamily="34" charset="0"/>
              </a:rPr>
              <a:t>Kahoot</a:t>
            </a:r>
            <a:r>
              <a:rPr lang="en-GB" sz="2800" b="1" dirty="0" smtClean="0">
                <a:cs typeface="Arial" panose="020B0604020202020204" pitchFamily="34" charset="0"/>
              </a:rPr>
              <a:t> Quiz</a:t>
            </a:r>
          </a:p>
          <a:p>
            <a:pPr algn="ctr">
              <a:buNone/>
            </a:pPr>
            <a:endParaRPr lang="en-GB" sz="2800" b="1" dirty="0"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GB" sz="2800" b="1" dirty="0" smtClean="0">
                <a:cs typeface="Arial" panose="020B0604020202020204" pitchFamily="34" charset="0"/>
              </a:rPr>
              <a:t>https://kahoot.it/</a:t>
            </a:r>
          </a:p>
          <a:p>
            <a:pPr algn="ctr">
              <a:buNone/>
            </a:pPr>
            <a:r>
              <a:rPr lang="en-GB" sz="2800" b="1" smtClean="0">
                <a:cs typeface="Arial" panose="020B0604020202020204" pitchFamily="34" charset="0"/>
              </a:rPr>
              <a:t>Play</a:t>
            </a:r>
            <a:endParaRPr lang="en-GB" sz="2800" b="1" dirty="0" smtClean="0"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GB" sz="2800" b="1" dirty="0" smtClean="0">
                <a:cs typeface="Arial" panose="020B0604020202020204" pitchFamily="34" charset="0"/>
              </a:rPr>
              <a:t>Game Pin</a:t>
            </a:r>
            <a:endParaRPr lang="en-GB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112838"/>
            <a:ext cx="8642350" cy="485775"/>
          </a:xfrm>
        </p:spPr>
        <p:txBody>
          <a:bodyPr wrap="square" anchor="t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GB" altLang="en-US" sz="3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GB" altLang="en-US" sz="36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50825" y="2040691"/>
            <a:ext cx="8640960" cy="2718302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scottishsentencingcouncil.org.uk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sentencingcouncil@scotcourts.gov.uk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ScotSentencing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LinkedIn</a:t>
            </a:r>
            <a:endParaRPr lang="en-GB" sz="24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781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427984" y="1275606"/>
            <a:ext cx="4104456" cy="4140749"/>
          </a:xfrm>
        </p:spPr>
        <p:txBody>
          <a:bodyPr anchor="ctr"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2400" b="1" dirty="0" smtClean="0"/>
              <a:t>Different Sentences</a:t>
            </a:r>
          </a:p>
          <a:p>
            <a:pPr>
              <a:buNone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 smtClean="0"/>
              <a:t>  admonition </a:t>
            </a:r>
            <a:endParaRPr lang="en-GB" dirty="0"/>
          </a:p>
          <a:p>
            <a:pPr lvl="0"/>
            <a:r>
              <a:rPr lang="en-GB" dirty="0" smtClean="0"/>
              <a:t>  fine or compensation order</a:t>
            </a:r>
            <a:endParaRPr lang="en-GB" dirty="0"/>
          </a:p>
          <a:p>
            <a:pPr lvl="0"/>
            <a:r>
              <a:rPr lang="en-GB" dirty="0" smtClean="0"/>
              <a:t>  community </a:t>
            </a:r>
            <a:r>
              <a:rPr lang="en-GB" dirty="0"/>
              <a:t>payback order (</a:t>
            </a:r>
            <a:r>
              <a:rPr lang="en-GB" dirty="0" smtClean="0"/>
              <a:t>up </a:t>
            </a:r>
            <a:r>
              <a:rPr lang="en-GB" dirty="0"/>
              <a:t>to </a:t>
            </a:r>
            <a:r>
              <a:rPr lang="en-GB" dirty="0" smtClean="0"/>
              <a:t>9 different 	requirements </a:t>
            </a:r>
            <a:r>
              <a:rPr lang="en-GB" dirty="0"/>
              <a:t>such as unpaid </a:t>
            </a:r>
            <a:r>
              <a:rPr lang="en-GB" dirty="0" smtClean="0"/>
              <a:t>work) </a:t>
            </a:r>
          </a:p>
          <a:p>
            <a:pPr lvl="0"/>
            <a:r>
              <a:rPr lang="en-GB" dirty="0" smtClean="0"/>
              <a:t>  electronic </a:t>
            </a:r>
            <a:r>
              <a:rPr lang="en-GB" dirty="0"/>
              <a:t>tag </a:t>
            </a:r>
            <a:endParaRPr lang="en-GB" dirty="0" smtClean="0"/>
          </a:p>
          <a:p>
            <a:pPr lvl="0"/>
            <a:r>
              <a:rPr lang="en-GB" dirty="0" smtClean="0"/>
              <a:t>  imprisonment </a:t>
            </a:r>
            <a:endParaRPr lang="en-GB" dirty="0"/>
          </a:p>
          <a:p>
            <a:pPr lvl="0"/>
            <a:r>
              <a:rPr lang="en-GB" dirty="0" smtClean="0"/>
              <a:t>  absolute discharge</a:t>
            </a:r>
            <a:endParaRPr lang="en-GB" sz="2000" b="1" dirty="0" smtClean="0"/>
          </a:p>
          <a:p>
            <a:pPr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427984" y="1275606"/>
            <a:ext cx="4104456" cy="4140749"/>
          </a:xfrm>
        </p:spPr>
        <p:txBody>
          <a:bodyPr anchor="ctr"/>
          <a:lstStyle/>
          <a:p>
            <a:pPr>
              <a:buNone/>
            </a:pPr>
            <a:r>
              <a:rPr lang="en-GB" sz="2400" b="1" dirty="0" smtClean="0"/>
              <a:t>Different Courts</a:t>
            </a:r>
          </a:p>
          <a:p>
            <a:pPr>
              <a:buNone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 smtClean="0"/>
              <a:t>  </a:t>
            </a:r>
            <a:r>
              <a:rPr lang="en-GB" sz="2000" dirty="0" smtClean="0"/>
              <a:t>justice of the peace court</a:t>
            </a:r>
          </a:p>
          <a:p>
            <a:pPr lvl="0"/>
            <a:r>
              <a:rPr lang="en-GB" sz="2000" dirty="0" smtClean="0"/>
              <a:t>  sheriff court </a:t>
            </a:r>
          </a:p>
          <a:p>
            <a:pPr lvl="0">
              <a:buNone/>
            </a:pPr>
            <a:r>
              <a:rPr lang="en-GB" sz="2000" dirty="0" smtClean="0"/>
              <a:t>	summary case (less serious) 	solemn cases (more 	serious)</a:t>
            </a:r>
            <a:endParaRPr lang="en-GB" sz="2000" dirty="0"/>
          </a:p>
          <a:p>
            <a:pPr marL="342900" indent="-342900"/>
            <a:r>
              <a:rPr lang="en-GB" sz="2000" dirty="0" smtClean="0"/>
              <a:t>High Court </a:t>
            </a:r>
          </a:p>
          <a:p>
            <a:pPr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311474"/>
            <a:ext cx="4033838" cy="3025378"/>
          </a:xfrm>
        </p:spPr>
      </p:pic>
    </p:spTree>
    <p:extLst>
      <p:ext uri="{BB962C8B-B14F-4D97-AF65-F5344CB8AC3E}">
        <p14:creationId xmlns:p14="http://schemas.microsoft.com/office/powerpoint/2010/main" val="28087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563639"/>
            <a:ext cx="6768753" cy="2736304"/>
          </a:xfrm>
        </p:spPr>
      </p:pic>
    </p:spTree>
    <p:extLst>
      <p:ext uri="{BB962C8B-B14F-4D97-AF65-F5344CB8AC3E}">
        <p14:creationId xmlns:p14="http://schemas.microsoft.com/office/powerpoint/2010/main" val="35478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9001000" cy="4464496"/>
          </a:xfrm>
        </p:spPr>
      </p:pic>
    </p:spTree>
    <p:extLst>
      <p:ext uri="{BB962C8B-B14F-4D97-AF65-F5344CB8AC3E}">
        <p14:creationId xmlns:p14="http://schemas.microsoft.com/office/powerpoint/2010/main" val="24856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7824" y="1112838"/>
            <a:ext cx="5976664" cy="485775"/>
          </a:xfrm>
        </p:spPr>
        <p:txBody>
          <a:bodyPr wrap="square" anchor="t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GB" altLang="en-US" sz="2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High end community payback order</a:t>
            </a:r>
            <a:endParaRPr lang="en-GB" altLang="en-US" sz="24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5613"/>
            <a:ext cx="3024336" cy="2481031"/>
          </a:xfrm>
        </p:spPr>
      </p:pic>
      <p:sp>
        <p:nvSpPr>
          <p:cNvPr id="5" name="Rectangle 4"/>
          <p:cNvSpPr/>
          <p:nvPr/>
        </p:nvSpPr>
        <p:spPr>
          <a:xfrm>
            <a:off x="3563888" y="1203598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en-GB" sz="2400" b="1" dirty="0" smtClean="0">
              <a:solidFill>
                <a:srgbClr val="681244"/>
              </a:solidFill>
              <a:latin typeface="Arial" panose="020B0604020202020204" pitchFamily="34" charset="0"/>
            </a:endParaRPr>
          </a:p>
          <a:p>
            <a:pPr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</a:t>
            </a:r>
            <a:r>
              <a:rPr lang="en-GB" dirty="0" smtClean="0"/>
              <a:t>p to 300 </a:t>
            </a:r>
            <a:r>
              <a:rPr lang="en-GB" dirty="0"/>
              <a:t>hours of unpaid work - equivalent of 6 hours a day for 50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years </a:t>
            </a:r>
            <a:r>
              <a:rPr lang="en-GB" dirty="0"/>
              <a:t>of regular meetings with a social worker aimed at changing offending behaviour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programme to address an issue such as drug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compensation payment made to victim</a:t>
            </a:r>
          </a:p>
        </p:txBody>
      </p:sp>
    </p:spTree>
    <p:extLst>
      <p:ext uri="{BB962C8B-B14F-4D97-AF65-F5344CB8AC3E}">
        <p14:creationId xmlns:p14="http://schemas.microsoft.com/office/powerpoint/2010/main" val="39880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355976" y="1203598"/>
            <a:ext cx="4680520" cy="3744416"/>
          </a:xfrm>
        </p:spPr>
        <p:txBody>
          <a:bodyPr anchor="ctr"/>
          <a:lstStyle/>
          <a:p>
            <a:pPr>
              <a:buNone/>
            </a:pPr>
            <a:r>
              <a:rPr lang="en-GB" sz="2800" b="1" dirty="0" smtClean="0">
                <a:solidFill>
                  <a:srgbClr val="681244"/>
                </a:solidFill>
                <a:cs typeface="Arial" panose="020B0604020202020204" pitchFamily="34" charset="0"/>
              </a:rPr>
              <a:t>Community </a:t>
            </a:r>
            <a:r>
              <a:rPr lang="en-GB" sz="2800" b="1" dirty="0">
                <a:solidFill>
                  <a:srgbClr val="681244"/>
                </a:solidFill>
                <a:cs typeface="Arial" panose="020B0604020202020204" pitchFamily="34" charset="0"/>
              </a:rPr>
              <a:t>S</a:t>
            </a:r>
            <a:r>
              <a:rPr lang="en-GB" sz="2800" b="1" dirty="0" smtClean="0">
                <a:solidFill>
                  <a:srgbClr val="681244"/>
                </a:solidFill>
                <a:cs typeface="Arial" panose="020B0604020202020204" pitchFamily="34" charset="0"/>
              </a:rPr>
              <a:t>entences</a:t>
            </a:r>
          </a:p>
          <a:p>
            <a:pPr>
              <a:buNone/>
            </a:pPr>
            <a:endParaRPr lang="en-GB" sz="1800" dirty="0" smtClean="0">
              <a:cs typeface="Arial" panose="020B0604020202020204" pitchFamily="34" charset="0"/>
            </a:endParaRPr>
          </a:p>
          <a:p>
            <a:pPr marL="285750" indent="-285750"/>
            <a:r>
              <a:rPr lang="en-GB" sz="2000" dirty="0">
                <a:cs typeface="Arial" panose="020B0604020202020204" pitchFamily="34" charset="0"/>
              </a:rPr>
              <a:t>r</a:t>
            </a:r>
            <a:r>
              <a:rPr lang="en-GB" sz="2000" dirty="0" smtClean="0">
                <a:cs typeface="Arial" panose="020B0604020202020204" pitchFamily="34" charset="0"/>
              </a:rPr>
              <a:t>esearch shows people see as lenient </a:t>
            </a:r>
          </a:p>
          <a:p>
            <a:pPr>
              <a:buNone/>
            </a:pPr>
            <a:r>
              <a:rPr lang="en-GB" sz="2000" dirty="0" smtClean="0"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en-GB" sz="2000" dirty="0">
                <a:cs typeface="Arial" panose="020B0604020202020204" pitchFamily="34" charset="0"/>
              </a:rPr>
              <a:t>h</a:t>
            </a:r>
            <a:r>
              <a:rPr lang="en-GB" sz="2000" dirty="0" smtClean="0">
                <a:cs typeface="Arial" panose="020B0604020202020204" pitchFamily="34" charset="0"/>
              </a:rPr>
              <a:t>owever, overall people tend to </a:t>
            </a:r>
            <a:r>
              <a:rPr lang="en-GB" sz="2000" dirty="0">
                <a:cs typeface="Arial" panose="020B0604020202020204" pitchFamily="34" charset="0"/>
              </a:rPr>
              <a:t>agree with </a:t>
            </a:r>
            <a:r>
              <a:rPr lang="en-GB" sz="2000" dirty="0" smtClean="0">
                <a:cs typeface="Arial" panose="020B0604020202020204" pitchFamily="34" charset="0"/>
              </a:rPr>
              <a:t> sentences a sheriff would give </a:t>
            </a:r>
            <a:r>
              <a:rPr lang="en-GB" sz="2000" dirty="0">
                <a:cs typeface="Arial" panose="020B0604020202020204" pitchFamily="34" charset="0"/>
              </a:rPr>
              <a:t>in specific case scenarios</a:t>
            </a:r>
          </a:p>
          <a:p>
            <a:pPr marL="285750" indent="-285750"/>
            <a:endParaRPr lang="en-GB" sz="1800" dirty="0" smtClean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800" dirty="0" smtClean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347615"/>
            <a:ext cx="3240360" cy="3096344"/>
          </a:xfrm>
        </p:spPr>
      </p:pic>
    </p:spTree>
    <p:extLst>
      <p:ext uri="{BB962C8B-B14F-4D97-AF65-F5344CB8AC3E}">
        <p14:creationId xmlns:p14="http://schemas.microsoft.com/office/powerpoint/2010/main" val="15580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! New Draft PP Template (16.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 New Draft PP Template (16.9)</Template>
  <TotalTime>6512</TotalTime>
  <Words>466</Words>
  <Application>Microsoft Office PowerPoint</Application>
  <PresentationFormat>On-screen Show (16:9)</PresentationFormat>
  <Paragraphs>120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! New Draft PP Template (16.9)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imprisonment or community sentence?            </vt:lpstr>
      <vt:lpstr>  community payback order with a requirement for unpaid work of around 250 hours, and disqualified from driving for a year            </vt:lpstr>
      <vt:lpstr>   Difference between initial sentence and final sentence?              </vt:lpstr>
      <vt:lpstr>PowerPoint Presentation</vt:lpstr>
      <vt:lpstr>PowerPoint Presentation</vt:lpstr>
      <vt:lpstr>PowerPoint Presentation</vt:lpstr>
    </vt:vector>
  </TitlesOfParts>
  <Manager/>
  <Company>Scottish Court Service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egrant</dc:creator>
  <cp:keywords/>
  <dc:description/>
  <cp:lastModifiedBy>MacGregor, Valerie</cp:lastModifiedBy>
  <cp:revision>358</cp:revision>
  <cp:lastPrinted>2017-01-30T11:29:42Z</cp:lastPrinted>
  <dcterms:created xsi:type="dcterms:W3CDTF">2017-01-30T11:29:14Z</dcterms:created>
  <dcterms:modified xsi:type="dcterms:W3CDTF">2023-01-05T14:55:44Z</dcterms:modified>
  <cp:category/>
</cp:coreProperties>
</file>