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761163" cy="9942513"/>
  <p:defaultTextStyle>
    <a:defPPr>
      <a:defRPr lang="en-US"/>
    </a:defPPr>
    <a:lvl1pPr algn="l" defTabSz="584200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1pPr>
    <a:lvl2pPr indent="228600" algn="l" defTabSz="584200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2pPr>
    <a:lvl3pPr indent="457200" algn="l" defTabSz="584200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3pPr>
    <a:lvl4pPr indent="685800" algn="l" defTabSz="584200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4pPr>
    <a:lvl5pPr indent="914400" algn="l" defTabSz="584200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772" y="-136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116"/>
          <p:cNvSpPr>
            <a:spLocks noGrp="1" noRot="1" noChangeAspect="1"/>
          </p:cNvSpPr>
          <p:nvPr>
            <p:ph type="sldImg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14339" name="Shape 117"/>
          <p:cNvSpPr>
            <a:spLocks noGrp="1"/>
          </p:cNvSpPr>
          <p:nvPr>
            <p:ph type="body" sz="quarter" idx="1"/>
          </p:nvPr>
        </p:nvSpPr>
        <p:spPr bwMode="auto">
          <a:xfrm>
            <a:off x="901489" y="4722694"/>
            <a:ext cx="4958186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02114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1pPr>
    <a:lvl2pPr marL="742950" indent="-28575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2pPr>
    <a:lvl3pPr marL="11430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3pPr>
    <a:lvl4pPr marL="16002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4pPr>
    <a:lvl5pPr marL="20574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3C0FD5D1-BD51-453E-8CF1-82A0D4EA6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D78F8-3782-44A0-84D4-44DA75C959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04761-435E-4820-A64D-9DC33F2DA3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D7BA1-DDF8-4ED2-88EF-E63F5DABB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577624-BDB1-4BBF-8046-E8A084866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3E6A9-E619-420F-8973-67F6D26BC2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8D8E4-DE1C-40D7-ADDC-3C81F2E830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8B2E4-AEB1-49DA-B773-CD536B77C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2003E-50A5-47A4-B8F3-D1ED2E433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14"/>
          </p:nvPr>
        </p:nvSpPr>
        <p:spPr>
          <a:xfrm>
            <a:off x="6329363" y="9296400"/>
            <a:ext cx="339725" cy="342900"/>
          </a:xfr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9E1D3BC9-C869-488F-90DA-39E63C85E7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42577-5D62-4872-8897-7C06C0BF48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Neue"/>
            </a:endParaRP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FE9DE-9E32-482E-9F0D-6FF71D65E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/>
          <p:cNvSpPr txBox="1"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Medium"/>
              </a:rPr>
              <a:t>Title Text</a:t>
            </a:r>
          </a:p>
        </p:txBody>
      </p:sp>
      <p:sp>
        <p:nvSpPr>
          <p:cNvPr id="1027" name="Body Level One…"/>
          <p:cNvSpPr txBox="1"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"/>
              </a:rPr>
              <a:t>Body Level One</a:t>
            </a:r>
          </a:p>
          <a:p>
            <a:pPr lvl="1"/>
            <a:r>
              <a:rPr lang="en-US" smtClean="0">
                <a:sym typeface="Helvetica Neue"/>
              </a:rPr>
              <a:t>Body Level Two</a:t>
            </a:r>
          </a:p>
          <a:p>
            <a:pPr lvl="2"/>
            <a:r>
              <a:rPr lang="en-US" smtClean="0">
                <a:sym typeface="Helvetica Neue"/>
              </a:rPr>
              <a:t>Body Level Three</a:t>
            </a:r>
          </a:p>
          <a:p>
            <a:pPr lvl="3"/>
            <a:r>
              <a:rPr lang="en-US" smtClean="0">
                <a:sym typeface="Helvetica Neue"/>
              </a:rPr>
              <a:t>Body Level Four</a:t>
            </a:r>
          </a:p>
          <a:p>
            <a:pPr lvl="4"/>
            <a:r>
              <a:rPr lang="en-US" smtClean="0">
                <a:sym typeface="Helvetica Neue"/>
              </a:rPr>
              <a:t>Body Level Five</a:t>
            </a:r>
          </a:p>
        </p:txBody>
      </p:sp>
      <p:sp>
        <p:nvSpPr>
          <p:cNvPr id="1028" name="Slide Number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6329363" y="9296400"/>
            <a:ext cx="339725" cy="323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  <a:spAutoFit/>
          </a:bodyPr>
          <a:lstStyle>
            <a:lvl1pPr algn="ctr" hangingPunct="0"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04C77075-ED55-492C-8FD6-CDE4A14CA7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62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Neue Medium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Neue Medium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Neue Medium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Neue Medium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Helvetica Neue"/>
          <a:cs typeface="Helvetica Neue"/>
          <a:sym typeface="Helvetica Neue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Helvetica Neue"/>
          <a:cs typeface="Helvetica Neue"/>
          <a:sym typeface="Helvetica Neue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Helvetica Neue"/>
          <a:cs typeface="Helvetica Neue"/>
          <a:sym typeface="Helvetica Neue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Helvetica Neue"/>
          <a:cs typeface="Helvetica Neue"/>
          <a:sym typeface="Helvetica Neue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ssc_video.png" descr="ssc_vide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1775" y="3970338"/>
            <a:ext cx="4921250" cy="258286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5362" name="Deciding a Sentence: what a Judge must consider"/>
          <p:cNvSpPr txBox="1">
            <a:spLocks noChangeArrowheads="1"/>
          </p:cNvSpPr>
          <p:nvPr/>
        </p:nvSpPr>
        <p:spPr bwMode="auto">
          <a:xfrm>
            <a:off x="3354388" y="463550"/>
            <a:ext cx="6296025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ctr" defTabSz="457200" hangingPunct="0">
              <a:tabLst>
                <a:tab pos="5727700" algn="r"/>
              </a:tabLst>
            </a:pPr>
            <a:r>
              <a:rPr lang="en-GB" sz="2000">
                <a:latin typeface="Comic Sans MS" pitchFamily="66" charset="0"/>
                <a:sym typeface="Comic Sans MS" pitchFamily="66" charset="0"/>
              </a:rPr>
              <a:t>Deciding a Sentence: what a Judge must consider</a:t>
            </a:r>
          </a:p>
        </p:txBody>
      </p:sp>
      <p:sp>
        <p:nvSpPr>
          <p:cNvPr id="121" name="The extent to which the offender has shown remorse…"/>
          <p:cNvSpPr txBox="1"/>
          <p:nvPr/>
        </p:nvSpPr>
        <p:spPr>
          <a:xfrm>
            <a:off x="3979256" y="1715629"/>
            <a:ext cx="4864100" cy="131035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lIns="50800" tIns="50800" rIns="50800" bIns="50800" anchor="ctr">
            <a:spAutoFit/>
          </a:bodyPr>
          <a:lstStyle/>
          <a:p>
            <a:pPr defTabSz="457200" fontAlgn="auto" hangingPunct="0">
              <a:lnSpc>
                <a:spcPts val="3500"/>
              </a:lnSpc>
              <a:spcBef>
                <a:spcPts val="1200"/>
              </a:spcBef>
              <a:spcAft>
                <a:spcPts val="0"/>
              </a:spcAft>
              <a:defRPr sz="1466"/>
            </a:pPr>
            <a:r>
              <a:rPr sz="1466" kern="0" dirty="0"/>
              <a:t>The extent to which the offender has shown remorse </a:t>
            </a:r>
            <a:endParaRPr sz="1200" b="0" kern="0" dirty="0">
              <a:latin typeface="Times"/>
              <a:ea typeface="Times"/>
              <a:cs typeface="Times"/>
              <a:sym typeface="Times"/>
            </a:endParaRP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</a:t>
            </a:r>
            <a:r>
              <a:rPr lang="en-GB" sz="1466" b="0" kern="0" dirty="0" smtClean="0"/>
              <a:t>was sorry for the harm they caused</a:t>
            </a:r>
            <a:endParaRPr sz="1466" b="0" kern="0" dirty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</a:t>
            </a:r>
            <a:r>
              <a:rPr lang="en-GB" sz="1466" b="0" kern="0" dirty="0" smtClean="0"/>
              <a:t>showed no sign of remorse</a:t>
            </a:r>
            <a:endParaRPr sz="1466" b="0" kern="0" dirty="0"/>
          </a:p>
        </p:txBody>
      </p:sp>
      <p:sp>
        <p:nvSpPr>
          <p:cNvPr id="122" name="The offender’s criminal record…"/>
          <p:cNvSpPr txBox="1"/>
          <p:nvPr/>
        </p:nvSpPr>
        <p:spPr>
          <a:xfrm>
            <a:off x="135988" y="1050235"/>
            <a:ext cx="3595687" cy="3197157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lIns="50800" tIns="50800" rIns="50800" bIns="50800" anchor="ctr">
            <a:spAutoFit/>
          </a:bodyPr>
          <a:lstStyle/>
          <a:p>
            <a:pPr defTabSz="457200" fontAlgn="auto" hangingPunct="0">
              <a:lnSpc>
                <a:spcPts val="3500"/>
              </a:lnSpc>
              <a:spcBef>
                <a:spcPts val="1200"/>
              </a:spcBef>
              <a:spcAft>
                <a:spcPts val="0"/>
              </a:spcAft>
              <a:defRPr sz="1466"/>
            </a:pPr>
            <a:r>
              <a:rPr sz="1466" kern="0" dirty="0"/>
              <a:t>The offender’s criminal record </a:t>
            </a:r>
            <a:endParaRPr sz="1200" b="0" kern="0" dirty="0">
              <a:latin typeface="Times"/>
              <a:ea typeface="Times"/>
              <a:cs typeface="Times"/>
              <a:sym typeface="Times"/>
            </a:endParaRP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has never been in trouble with the law</a:t>
            </a: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has been </a:t>
            </a:r>
            <a:r>
              <a:rPr lang="en-GB" sz="1466" b="0" kern="0" dirty="0" smtClean="0"/>
              <a:t>given an admonition</a:t>
            </a:r>
            <a:r>
              <a:rPr sz="1466" b="0" kern="0" dirty="0" smtClean="0"/>
              <a:t> </a:t>
            </a:r>
            <a:r>
              <a:rPr sz="1466" b="0" kern="0" dirty="0"/>
              <a:t>before about similar </a:t>
            </a:r>
            <a:r>
              <a:rPr sz="1466" b="0" kern="0" dirty="0" err="1" smtClean="0"/>
              <a:t>behaviour</a:t>
            </a:r>
            <a:r>
              <a:rPr sz="1466" b="0" kern="0" dirty="0" smtClean="0"/>
              <a:t> </a:t>
            </a:r>
            <a:endParaRPr sz="1466" b="0" kern="0" dirty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has previously completed community service </a:t>
            </a: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has been in prison </a:t>
            </a:r>
            <a:r>
              <a:rPr sz="1466" b="0" kern="0" dirty="0" smtClean="0"/>
              <a:t>before</a:t>
            </a:r>
            <a:r>
              <a:rPr lang="en-GB" sz="1466" b="0" kern="0" dirty="0" smtClean="0"/>
              <a:t> or a Young Offenders Institution</a:t>
            </a:r>
            <a:r>
              <a:rPr sz="1466" b="0" kern="0" dirty="0" smtClean="0"/>
              <a:t> </a:t>
            </a:r>
            <a:endParaRPr sz="1466" b="0" kern="0" dirty="0"/>
          </a:p>
        </p:txBody>
      </p:sp>
      <p:sp>
        <p:nvSpPr>
          <p:cNvPr id="123" name="The age of the offender…"/>
          <p:cNvSpPr txBox="1"/>
          <p:nvPr/>
        </p:nvSpPr>
        <p:spPr>
          <a:xfrm>
            <a:off x="167540" y="6777620"/>
            <a:ext cx="3595688" cy="168982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lIns="50800" tIns="50800" rIns="50800" bIns="50800" anchor="ctr">
            <a:spAutoFit/>
          </a:bodyPr>
          <a:lstStyle/>
          <a:p>
            <a:pPr defTabSz="457200" fontAlgn="auto" hangingPunct="0">
              <a:lnSpc>
                <a:spcPts val="3500"/>
              </a:lnSpc>
              <a:spcBef>
                <a:spcPts val="1200"/>
              </a:spcBef>
              <a:spcAft>
                <a:spcPts val="0"/>
              </a:spcAft>
              <a:defRPr sz="1466"/>
            </a:pPr>
            <a:r>
              <a:rPr sz="1466" kern="0" dirty="0"/>
              <a:t>The age of the offender </a:t>
            </a:r>
            <a:endParaRPr sz="1200" b="0" kern="0" dirty="0">
              <a:latin typeface="Times"/>
              <a:ea typeface="Times"/>
              <a:cs typeface="Times"/>
              <a:sym typeface="Times"/>
            </a:endParaRP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is a teenager</a:t>
            </a: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</a:t>
            </a:r>
            <a:r>
              <a:rPr sz="1466" b="0" kern="0"/>
              <a:t>is </a:t>
            </a:r>
            <a:r>
              <a:rPr lang="en-GB" sz="1466" b="0" kern="0" smtClean="0"/>
              <a:t>over </a:t>
            </a:r>
            <a:r>
              <a:rPr lang="en-GB" sz="1466" b="0" kern="0" dirty="0" smtClean="0"/>
              <a:t>21</a:t>
            </a:r>
            <a:endParaRPr sz="1466" b="0" kern="0" dirty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 smtClean="0"/>
              <a:t>The </a:t>
            </a:r>
            <a:r>
              <a:rPr sz="1466" b="0" kern="0" dirty="0"/>
              <a:t>offender is </a:t>
            </a:r>
            <a:r>
              <a:rPr lang="en-GB" sz="1466" b="0" kern="0" dirty="0" smtClean="0"/>
              <a:t>very old</a:t>
            </a:r>
            <a:endParaRPr sz="1466" b="0" kern="0" dirty="0"/>
          </a:p>
        </p:txBody>
      </p:sp>
      <p:sp>
        <p:nvSpPr>
          <p:cNvPr id="124" name="The type of crime committed e.g. drug offence, assault etc…"/>
          <p:cNvSpPr txBox="1"/>
          <p:nvPr/>
        </p:nvSpPr>
        <p:spPr>
          <a:xfrm>
            <a:off x="9199635" y="6889253"/>
            <a:ext cx="3581110" cy="1915396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 fontAlgn="auto" hangingPunct="0">
              <a:lnSpc>
                <a:spcPts val="3500"/>
              </a:lnSpc>
              <a:spcBef>
                <a:spcPts val="1200"/>
              </a:spcBef>
              <a:spcAft>
                <a:spcPts val="0"/>
              </a:spcAft>
              <a:defRPr sz="1466"/>
            </a:pPr>
            <a:r>
              <a:rPr sz="1466" kern="0" dirty="0"/>
              <a:t>The type of crime </a:t>
            </a:r>
            <a:r>
              <a:rPr sz="1466" kern="0" dirty="0" smtClean="0"/>
              <a:t>committed</a:t>
            </a:r>
            <a:endParaRPr lang="en-GB" sz="1466" kern="0" dirty="0" smtClean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 smtClean="0"/>
              <a:t>The </a:t>
            </a:r>
            <a:r>
              <a:rPr sz="1466" b="0" kern="0" dirty="0"/>
              <a:t>offender </a:t>
            </a:r>
            <a:r>
              <a:rPr lang="en-GB" sz="1466" b="0" kern="0" dirty="0" smtClean="0"/>
              <a:t>was </a:t>
            </a:r>
            <a:r>
              <a:rPr lang="en-GB" sz="1466" b="0" kern="0" smtClean="0"/>
              <a:t>caught speeding</a:t>
            </a:r>
            <a:endParaRPr lang="en-GB" sz="1466" b="0" kern="0" dirty="0" smtClean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lang="en-GB" sz="1466" b="0" kern="0" dirty="0" smtClean="0"/>
              <a:t>The </a:t>
            </a:r>
            <a:r>
              <a:rPr lang="en-GB" sz="1466" b="0" kern="0" dirty="0"/>
              <a:t>offender assaulted a victim causing </a:t>
            </a:r>
            <a:r>
              <a:rPr lang="en-GB" sz="1466" b="0" kern="0" dirty="0" smtClean="0"/>
              <a:t>injury</a:t>
            </a:r>
            <a:endParaRPr sz="1466" b="0" kern="0" dirty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committed </a:t>
            </a:r>
            <a:r>
              <a:rPr lang="en-GB" sz="1466" b="0" kern="0" dirty="0" smtClean="0"/>
              <a:t>murder</a:t>
            </a:r>
            <a:endParaRPr sz="1466" b="0" kern="0" dirty="0"/>
          </a:p>
        </p:txBody>
      </p:sp>
      <p:sp>
        <p:nvSpPr>
          <p:cNvPr id="125" name="Evidence the crime was planned…"/>
          <p:cNvSpPr txBox="1"/>
          <p:nvPr/>
        </p:nvSpPr>
        <p:spPr>
          <a:xfrm>
            <a:off x="4071110" y="7003194"/>
            <a:ext cx="4772246" cy="1310359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 fontAlgn="auto" hangingPunct="0">
              <a:lnSpc>
                <a:spcPts val="3500"/>
              </a:lnSpc>
              <a:spcBef>
                <a:spcPts val="1200"/>
              </a:spcBef>
              <a:spcAft>
                <a:spcPts val="0"/>
              </a:spcAft>
              <a:defRPr sz="1466"/>
            </a:pPr>
            <a:r>
              <a:rPr sz="1466" kern="0" dirty="0"/>
              <a:t>Evidence the crime was planned </a:t>
            </a:r>
            <a:endParaRPr sz="1200" b="0" kern="0" dirty="0">
              <a:latin typeface="Times"/>
              <a:ea typeface="Times"/>
              <a:cs typeface="Times"/>
              <a:sym typeface="Times"/>
            </a:endParaRP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Evidence shows the crime </a:t>
            </a:r>
            <a:r>
              <a:rPr sz="1466" b="0" kern="0" dirty="0" smtClean="0"/>
              <a:t>was </a:t>
            </a:r>
            <a:r>
              <a:rPr sz="1466" b="0" kern="0" dirty="0"/>
              <a:t>planned beforehand </a:t>
            </a: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Evidence shows the crime was </a:t>
            </a:r>
            <a:r>
              <a:rPr lang="en-GB" sz="1466" b="0" kern="0" dirty="0" smtClean="0"/>
              <a:t>opportunistic</a:t>
            </a:r>
            <a:endParaRPr sz="1466" b="0" kern="0" dirty="0"/>
          </a:p>
        </p:txBody>
      </p:sp>
      <p:sp>
        <p:nvSpPr>
          <p:cNvPr id="126" name="The age and vulnerability of the victim…"/>
          <p:cNvSpPr txBox="1"/>
          <p:nvPr/>
        </p:nvSpPr>
        <p:spPr>
          <a:xfrm>
            <a:off x="9199635" y="4709823"/>
            <a:ext cx="3581109" cy="168982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 fontAlgn="auto" hangingPunct="0">
              <a:lnSpc>
                <a:spcPts val="3500"/>
              </a:lnSpc>
              <a:spcBef>
                <a:spcPts val="1200"/>
              </a:spcBef>
              <a:spcAft>
                <a:spcPts val="0"/>
              </a:spcAft>
              <a:defRPr sz="1466"/>
            </a:pPr>
            <a:r>
              <a:rPr sz="1466" kern="0" dirty="0"/>
              <a:t>The age and vulnerability of the victim </a:t>
            </a:r>
            <a:endParaRPr sz="1200" b="0" kern="0" dirty="0">
              <a:latin typeface="Times"/>
              <a:ea typeface="Times"/>
              <a:cs typeface="Times"/>
              <a:sym typeface="Times"/>
            </a:endParaRP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victim was a young child</a:t>
            </a: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victim was </a:t>
            </a:r>
            <a:r>
              <a:rPr sz="1466" b="0" kern="0" dirty="0" smtClean="0"/>
              <a:t>a</a:t>
            </a:r>
            <a:r>
              <a:rPr lang="en-GB" sz="1466" b="0" kern="0" dirty="0" smtClean="0"/>
              <a:t> pregnant woman</a:t>
            </a:r>
            <a:r>
              <a:rPr sz="1466" b="0" kern="0" dirty="0" smtClean="0"/>
              <a:t> </a:t>
            </a:r>
            <a:endParaRPr sz="1466" b="0" kern="0" dirty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 smtClean="0"/>
              <a:t>The</a:t>
            </a:r>
            <a:r>
              <a:rPr lang="en-GB" sz="1466" b="0" kern="0" dirty="0" smtClean="0"/>
              <a:t> offender had a disability</a:t>
            </a:r>
            <a:endParaRPr sz="1466" b="0" kern="0" dirty="0"/>
          </a:p>
        </p:txBody>
      </p:sp>
      <p:sp>
        <p:nvSpPr>
          <p:cNvPr id="128" name="The financial circumstances of the offender…"/>
          <p:cNvSpPr txBox="1"/>
          <p:nvPr/>
        </p:nvSpPr>
        <p:spPr>
          <a:xfrm>
            <a:off x="9199635" y="1050235"/>
            <a:ext cx="3581110" cy="2899896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 fontAlgn="auto" hangingPunct="0">
              <a:lnSpc>
                <a:spcPts val="3500"/>
              </a:lnSpc>
              <a:spcBef>
                <a:spcPts val="1200"/>
              </a:spcBef>
              <a:spcAft>
                <a:spcPts val="0"/>
              </a:spcAft>
              <a:defRPr sz="1466"/>
            </a:pPr>
            <a:r>
              <a:rPr sz="1466" kern="0" dirty="0"/>
              <a:t>The </a:t>
            </a:r>
            <a:r>
              <a:rPr sz="1466" kern="0" dirty="0" smtClean="0"/>
              <a:t>circumstances </a:t>
            </a:r>
            <a:r>
              <a:rPr sz="1466" kern="0" dirty="0"/>
              <a:t>of the offender </a:t>
            </a:r>
            <a:endParaRPr sz="1200" b="0" kern="0" dirty="0">
              <a:latin typeface="Times"/>
              <a:ea typeface="Times"/>
              <a:cs typeface="Times"/>
              <a:sym typeface="Times"/>
            </a:endParaRP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</a:t>
            </a:r>
            <a:r>
              <a:rPr lang="en-GB" sz="1466" b="0" kern="0" dirty="0" smtClean="0"/>
              <a:t>cares for an elderly parent</a:t>
            </a:r>
            <a:endParaRPr sz="1466" b="0" kern="0" dirty="0"/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</a:t>
            </a:r>
            <a:r>
              <a:rPr lang="en-GB" sz="1466" b="0" kern="0" dirty="0" smtClean="0"/>
              <a:t>has health problems</a:t>
            </a:r>
            <a:endParaRPr sz="1200" b="0" kern="0" dirty="0">
              <a:latin typeface="Times"/>
              <a:ea typeface="Times"/>
              <a:cs typeface="Times"/>
              <a:sym typeface="Times"/>
            </a:endParaRP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sz="1466" b="0" kern="0" dirty="0"/>
              <a:t>The offender </a:t>
            </a:r>
            <a:r>
              <a:rPr lang="en-GB" sz="1466" b="0" kern="0" dirty="0" smtClean="0"/>
              <a:t>just started a college course</a:t>
            </a: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lang="en-GB" sz="1466" b="0" kern="0" dirty="0" smtClean="0"/>
              <a:t>The offender is unable to pay a fine</a:t>
            </a:r>
          </a:p>
          <a:p>
            <a:pPr marL="203733" indent="-203733" defTabSz="457200" fontAlgn="auto" hangingPunct="0">
              <a:spcBef>
                <a:spcPts val="1200"/>
              </a:spcBef>
              <a:spcAft>
                <a:spcPts val="0"/>
              </a:spcAft>
              <a:buSzPct val="145000"/>
              <a:buFontTx/>
              <a:buChar char="•"/>
              <a:defRPr sz="1466" b="0"/>
            </a:pPr>
            <a:r>
              <a:rPr lang="en-GB" sz="1466" b="0" kern="0" dirty="0" smtClean="0"/>
              <a:t>The offender has the means to pay a fine</a:t>
            </a:r>
            <a:endParaRPr sz="1466" b="0" kern="0" dirty="0"/>
          </a:p>
        </p:txBody>
      </p:sp>
      <p:sp>
        <p:nvSpPr>
          <p:cNvPr id="129" name="Whether the offender has pleaded guilty or not guilty…"/>
          <p:cNvSpPr txBox="1"/>
          <p:nvPr/>
        </p:nvSpPr>
        <p:spPr>
          <a:xfrm>
            <a:off x="135988" y="4709823"/>
            <a:ext cx="3595687" cy="136037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 anchor="ctr">
            <a:spAutoFit/>
          </a:bodyPr>
          <a:lstStyle/>
          <a:p>
            <a:pPr defTabSz="457200" hangingPunct="0">
              <a:lnSpc>
                <a:spcPct val="105000"/>
              </a:lnSpc>
              <a:spcBef>
                <a:spcPts val="1200"/>
              </a:spcBef>
            </a:pPr>
            <a:r>
              <a:rPr lang="en-GB" sz="1470" dirty="0"/>
              <a:t>Whether the offender has pleaded guilty or not guilty </a:t>
            </a:r>
            <a:endParaRPr lang="en-GB" sz="1470" b="0" dirty="0">
              <a:latin typeface="Times" pitchFamily="18" charset="0"/>
              <a:cs typeface="Times" pitchFamily="18" charset="0"/>
              <a:sym typeface="Times" pitchFamily="18" charset="0"/>
            </a:endParaRPr>
          </a:p>
          <a:p>
            <a:pPr defTabSz="457200" hangingPunct="0">
              <a:lnSpc>
                <a:spcPct val="105000"/>
              </a:lnSpc>
              <a:spcBef>
                <a:spcPts val="1200"/>
              </a:spcBef>
              <a:buSzPct val="145000"/>
              <a:buFontTx/>
              <a:buChar char="•"/>
            </a:pPr>
            <a:r>
              <a:rPr lang="en-GB" sz="1470" b="0" dirty="0"/>
              <a:t>The offender pleaded guilty </a:t>
            </a:r>
          </a:p>
          <a:p>
            <a:pPr defTabSz="457200" hangingPunct="0">
              <a:lnSpc>
                <a:spcPct val="105000"/>
              </a:lnSpc>
              <a:spcBef>
                <a:spcPts val="1200"/>
              </a:spcBef>
              <a:buSzPct val="145000"/>
              <a:buFontTx/>
              <a:buChar char="•"/>
            </a:pPr>
            <a:r>
              <a:rPr lang="en-GB" sz="1470" b="0" dirty="0"/>
              <a:t>The offender pleaded not guilty </a:t>
            </a:r>
            <a:endParaRPr lang="en-GB" sz="1470" b="0" dirty="0">
              <a:latin typeface="Times" pitchFamily="18" charset="0"/>
              <a:cs typeface="Times" pitchFamily="18" charset="0"/>
              <a:sym typeface="Times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1" animBg="1" advAuto="0"/>
      <p:bldP spid="122" grpId="2" animBg="1" advAuto="0"/>
      <p:bldP spid="123" grpId="5" animBg="1" advAuto="0"/>
      <p:bldP spid="124" grpId="4" animBg="1" advAuto="0"/>
      <p:bldP spid="125" grpId="6" animBg="1" advAuto="0"/>
      <p:bldP spid="126" grpId="3" animBg="1" advAuto="0"/>
      <p:bldP spid="128" grpId="7" animBg="1" advAuto="0"/>
      <p:bldP spid="129" grpId="9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rug Offence: Possession of cocaine, a Class A drug, for personal use"/>
          <p:cNvSpPr txBox="1">
            <a:spLocks noChangeArrowheads="1"/>
          </p:cNvSpPr>
          <p:nvPr/>
        </p:nvSpPr>
        <p:spPr bwMode="auto">
          <a:xfrm>
            <a:off x="404813" y="1192213"/>
            <a:ext cx="12195175" cy="5238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ctr" hangingPunct="0"/>
            <a:r>
              <a:rPr lang="en-GB" sz="2800">
                <a:solidFill>
                  <a:srgbClr val="FF2600"/>
                </a:solidFill>
              </a:rPr>
              <a:t>Drug Offence: Possession of cocaine, a Class A drug, for personal use  </a:t>
            </a:r>
          </a:p>
        </p:txBody>
      </p:sp>
      <p:sp>
        <p:nvSpPr>
          <p:cNvPr id="132" name="Q. Which 3 factors are the most important for the judge to consider when deciding the sentence for the drug offence?"/>
          <p:cNvSpPr txBox="1">
            <a:spLocks noChangeArrowheads="1"/>
          </p:cNvSpPr>
          <p:nvPr/>
        </p:nvSpPr>
        <p:spPr bwMode="auto">
          <a:xfrm>
            <a:off x="461963" y="2100322"/>
            <a:ext cx="12161837" cy="841256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pPr hangingPunct="0"/>
            <a:r>
              <a:rPr lang="en-GB" b="0" dirty="0"/>
              <a:t>Q. Which 3 factors </a:t>
            </a:r>
            <a:r>
              <a:rPr lang="en-GB" b="0" dirty="0" smtClean="0"/>
              <a:t>do you think are </a:t>
            </a:r>
            <a:r>
              <a:rPr lang="en-GB" b="0" dirty="0"/>
              <a:t>the most important for the judge to consider when deciding the sentence for the drug offence?</a:t>
            </a:r>
          </a:p>
        </p:txBody>
      </p:sp>
      <p:sp>
        <p:nvSpPr>
          <p:cNvPr id="133" name="Attempted Murder: the victim was so badly injured they almost died"/>
          <p:cNvSpPr txBox="1">
            <a:spLocks noChangeArrowheads="1"/>
          </p:cNvSpPr>
          <p:nvPr/>
        </p:nvSpPr>
        <p:spPr bwMode="auto">
          <a:xfrm>
            <a:off x="482600" y="3694113"/>
            <a:ext cx="12322175" cy="5238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pPr hangingPunct="0"/>
            <a:r>
              <a:rPr lang="en-GB" sz="2800">
                <a:solidFill>
                  <a:srgbClr val="FF2600"/>
                </a:solidFill>
              </a:rPr>
              <a:t>Attempted Murder: the victim was so badly injured they almost died</a:t>
            </a:r>
          </a:p>
        </p:txBody>
      </p:sp>
      <p:sp>
        <p:nvSpPr>
          <p:cNvPr id="134" name="Q. Which 3 factors are the most important for the judge to consider when deciding the sentence for attempted murder?"/>
          <p:cNvSpPr txBox="1">
            <a:spLocks noChangeArrowheads="1"/>
          </p:cNvSpPr>
          <p:nvPr/>
        </p:nvSpPr>
        <p:spPr bwMode="auto">
          <a:xfrm>
            <a:off x="461963" y="4456172"/>
            <a:ext cx="11801475" cy="841256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pPr hangingPunct="0"/>
            <a:r>
              <a:rPr lang="en-GB" b="0" dirty="0"/>
              <a:t>Q. Which 3 factors </a:t>
            </a:r>
            <a:r>
              <a:rPr lang="en-GB" b="0" dirty="0" smtClean="0"/>
              <a:t>do you think are </a:t>
            </a:r>
            <a:r>
              <a:rPr lang="en-GB" b="0" dirty="0"/>
              <a:t>the most important for the judge to consider when deciding the sentence for attempted murder?</a:t>
            </a:r>
          </a:p>
        </p:txBody>
      </p:sp>
      <p:sp>
        <p:nvSpPr>
          <p:cNvPr id="135" name="Sectarian Offence: Offensive Behaviour - behaviour which could potentially cause public disorder"/>
          <p:cNvSpPr txBox="1">
            <a:spLocks noChangeArrowheads="1"/>
          </p:cNvSpPr>
          <p:nvPr/>
        </p:nvSpPr>
        <p:spPr bwMode="auto">
          <a:xfrm>
            <a:off x="482600" y="6243638"/>
            <a:ext cx="12322175" cy="5286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pPr hangingPunct="0"/>
            <a:r>
              <a:rPr lang="en-GB" sz="2800">
                <a:solidFill>
                  <a:srgbClr val="FF2600"/>
                </a:solidFill>
              </a:rPr>
              <a:t>Robbery: large sums of money were stolen</a:t>
            </a:r>
          </a:p>
        </p:txBody>
      </p:sp>
      <p:sp>
        <p:nvSpPr>
          <p:cNvPr id="136" name="Q. Which 3 factors are the most important for the judge to consider when deciding the sentence for Offensive Behaviour?"/>
          <p:cNvSpPr txBox="1">
            <a:spLocks noChangeArrowheads="1"/>
          </p:cNvSpPr>
          <p:nvPr/>
        </p:nvSpPr>
        <p:spPr bwMode="auto">
          <a:xfrm>
            <a:off x="381000" y="7320022"/>
            <a:ext cx="12025313" cy="841256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pPr hangingPunct="0"/>
            <a:r>
              <a:rPr lang="en-GB" b="0" dirty="0"/>
              <a:t>Q. Which 3 factors </a:t>
            </a:r>
            <a:r>
              <a:rPr lang="en-GB" b="0" dirty="0" smtClean="0"/>
              <a:t>do you think are </a:t>
            </a:r>
            <a:r>
              <a:rPr lang="en-GB" b="0" dirty="0"/>
              <a:t>the most important for the judge to consider when deciding the sentence for robbery?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1" build="p" bldLvl="5" animBg="1" advAuto="0"/>
      <p:bldP spid="132" grpId="2" build="p" bldLvl="5" animBg="1" advAuto="0"/>
      <p:bldP spid="133" grpId="3" build="p" bldLvl="5" animBg="1" advAuto="0"/>
      <p:bldP spid="134" grpId="4" build="p" bldLvl="5" animBg="1" advAuto="0"/>
      <p:bldP spid="135" grpId="5" build="p" bldLvl="5" animBg="1" advAuto="0"/>
      <p:bldP spid="136" grpId="6" build="p" bldLvl="5" animBg="1" advAuto="0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330</Words>
  <Application>Microsoft Office PowerPoint</Application>
  <PresentationFormat>Custom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White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Pamela Farr</dc:creator>
  <cp:lastModifiedBy>vmacgregor</cp:lastModifiedBy>
  <cp:revision>9</cp:revision>
  <cp:lastPrinted>2018-04-05T12:12:14Z</cp:lastPrinted>
  <dcterms:modified xsi:type="dcterms:W3CDTF">2018-05-15T09:23:00Z</dcterms:modified>
</cp:coreProperties>
</file>