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</p:sldIdLst>
  <p:sldSz cx="18288000" cy="10287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quarter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quarter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TextBox 6"/>
          <p:cNvSpPr txBox="1"/>
          <p:nvPr/>
        </p:nvSpPr>
        <p:spPr>
          <a:xfrm>
            <a:off x="1969889" y="1190625"/>
            <a:ext cx="13937928" cy="6024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SENTENCING: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 </a:t>
            </a:r>
          </a:p>
          <a:p>
            <a:pPr algn="ctr">
              <a:lnSpc>
                <a:spcPts val="11800"/>
              </a:lnSpc>
              <a:defRPr sz="113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pPr>
            <a:r>
              <a:t>COMMUNITY PAYBACK ORDERS</a:t>
            </a:r>
          </a:p>
        </p:txBody>
      </p:sp>
      <p:sp>
        <p:nvSpPr>
          <p:cNvPr id="97" name="Freeform 7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Freeform 8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2" name="TextBox 6"/>
          <p:cNvSpPr txBox="1"/>
          <p:nvPr/>
        </p:nvSpPr>
        <p:spPr>
          <a:xfrm>
            <a:off x="2765970" y="2340374"/>
            <a:ext cx="12756061" cy="574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Watch the video about Community Payback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Orders from the Scottish Sentencing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Council website. </a:t>
            </a:r>
          </a:p>
          <a:p>
            <a:pPr algn="ctr">
              <a:lnSpc>
                <a:spcPts val="6500"/>
              </a:lnSpc>
            </a:pP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Then complete the listening for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information task to determine the </a:t>
            </a:r>
          </a:p>
          <a:p>
            <a:pPr algn="ctr">
              <a:lnSpc>
                <a:spcPts val="6500"/>
              </a:lnSpc>
              <a:defRPr b="1" sz="4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views of those featured in the video. </a:t>
            </a:r>
          </a:p>
        </p:txBody>
      </p:sp>
      <p:sp>
        <p:nvSpPr>
          <p:cNvPr id="103" name="Freeform 7"/>
          <p:cNvSpPr/>
          <p:nvPr/>
        </p:nvSpPr>
        <p:spPr>
          <a:xfrm rot="10800000">
            <a:off x="456239" y="856539"/>
            <a:ext cx="2366950" cy="242750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4" name="Freeform 8"/>
          <p:cNvSpPr/>
          <p:nvPr/>
        </p:nvSpPr>
        <p:spPr>
          <a:xfrm>
            <a:off x="14312073" y="5769433"/>
            <a:ext cx="3975927" cy="411480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Freeform 4"/>
          <p:cNvSpPr/>
          <p:nvPr/>
        </p:nvSpPr>
        <p:spPr>
          <a:xfrm>
            <a:off x="1028699" y="114872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8" name="Freeform 6"/>
          <p:cNvSpPr/>
          <p:nvPr/>
        </p:nvSpPr>
        <p:spPr>
          <a:xfrm>
            <a:off x="14407466" y="6159051"/>
            <a:ext cx="3880534" cy="401607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9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0" name="TextBox 8"/>
          <p:cNvSpPr txBox="1"/>
          <p:nvPr/>
        </p:nvSpPr>
        <p:spPr>
          <a:xfrm>
            <a:off x="3799751" y="996329"/>
            <a:ext cx="11140679" cy="1309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10700"/>
              </a:lnSpc>
              <a:defRPr b="1" sz="76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Sources of information </a:t>
            </a:r>
          </a:p>
        </p:txBody>
      </p:sp>
      <p:sp>
        <p:nvSpPr>
          <p:cNvPr id="111" name="TextBox 9"/>
          <p:cNvSpPr txBox="1"/>
          <p:nvPr/>
        </p:nvSpPr>
        <p:spPr>
          <a:xfrm>
            <a:off x="1582496" y="2762353"/>
            <a:ext cx="14932278" cy="2095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Primary sources are original first-hand accounts. </a:t>
            </a:r>
          </a:p>
        </p:txBody>
      </p:sp>
      <p:sp>
        <p:nvSpPr>
          <p:cNvPr id="112" name="TextBox 10"/>
          <p:cNvSpPr txBox="1"/>
          <p:nvPr/>
        </p:nvSpPr>
        <p:spPr>
          <a:xfrm>
            <a:off x="1582496" y="5332950"/>
            <a:ext cx="14932278" cy="3162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8400"/>
              </a:lnSpc>
              <a:defRPr sz="60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Secondary sources interpret primary sources to give their account and/or opinion.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6" name="Freeform 6"/>
          <p:cNvSpPr/>
          <p:nvPr/>
        </p:nvSpPr>
        <p:spPr>
          <a:xfrm>
            <a:off x="14312073" y="6060326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7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8" name="Freeform 8"/>
          <p:cNvSpPr/>
          <p:nvPr/>
        </p:nvSpPr>
        <p:spPr>
          <a:xfrm>
            <a:off x="1329224" y="7095377"/>
            <a:ext cx="2095816" cy="209581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9" name="TextBox 9"/>
          <p:cNvSpPr txBox="1"/>
          <p:nvPr/>
        </p:nvSpPr>
        <p:spPr>
          <a:xfrm>
            <a:off x="6565600" y="914400"/>
            <a:ext cx="4926063" cy="1114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20" name="TextBox 10"/>
          <p:cNvSpPr txBox="1"/>
          <p:nvPr/>
        </p:nvSpPr>
        <p:spPr>
          <a:xfrm>
            <a:off x="2400637" y="2187370"/>
            <a:ext cx="14529298" cy="7715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pPr/>
            <a:r>
              <a:t>In the video you will hear from the following people:</a:t>
            </a:r>
          </a:p>
        </p:txBody>
      </p:sp>
      <p:sp>
        <p:nvSpPr>
          <p:cNvPr id="121" name="TextBox 11"/>
          <p:cNvSpPr txBox="1"/>
          <p:nvPr/>
        </p:nvSpPr>
        <p:spPr>
          <a:xfrm>
            <a:off x="11137497" y="5331283"/>
            <a:ext cx="311988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Sheriff </a:t>
            </a:r>
          </a:p>
        </p:txBody>
      </p:sp>
      <p:sp>
        <p:nvSpPr>
          <p:cNvPr id="122" name="TextBox 12"/>
          <p:cNvSpPr txBox="1"/>
          <p:nvPr/>
        </p:nvSpPr>
        <p:spPr>
          <a:xfrm>
            <a:off x="13385449" y="3664408"/>
            <a:ext cx="3011240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Victim </a:t>
            </a:r>
          </a:p>
        </p:txBody>
      </p:sp>
      <p:sp>
        <p:nvSpPr>
          <p:cNvPr id="123" name="TextBox 13"/>
          <p:cNvSpPr txBox="1"/>
          <p:nvPr/>
        </p:nvSpPr>
        <p:spPr>
          <a:xfrm>
            <a:off x="4402011" y="5312233"/>
            <a:ext cx="4261248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 Journalist </a:t>
            </a:r>
          </a:p>
        </p:txBody>
      </p:sp>
      <p:sp>
        <p:nvSpPr>
          <p:cNvPr id="124" name="TextBox 15"/>
          <p:cNvSpPr txBox="1"/>
          <p:nvPr/>
        </p:nvSpPr>
        <p:spPr>
          <a:xfrm>
            <a:off x="2238423" y="3664408"/>
            <a:ext cx="432717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An Offender </a:t>
            </a:r>
          </a:p>
        </p:txBody>
      </p:sp>
      <p:sp>
        <p:nvSpPr>
          <p:cNvPr id="125" name="TextBox 16"/>
          <p:cNvSpPr txBox="1"/>
          <p:nvPr/>
        </p:nvSpPr>
        <p:spPr>
          <a:xfrm>
            <a:off x="7674020" y="3680281"/>
            <a:ext cx="460652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An Academic </a:t>
            </a:r>
          </a:p>
        </p:txBody>
      </p:sp>
      <p:sp>
        <p:nvSpPr>
          <p:cNvPr id="126" name="TextBox 17"/>
          <p:cNvSpPr txBox="1"/>
          <p:nvPr/>
        </p:nvSpPr>
        <p:spPr>
          <a:xfrm>
            <a:off x="3633073" y="7128741"/>
            <a:ext cx="10992955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6300"/>
              </a:lnSpc>
              <a:defRPr sz="4500">
                <a:solidFill>
                  <a:srgbClr val="765CA8"/>
                </a:solidFill>
                <a:latin typeface="Arimo"/>
                <a:ea typeface="Arimo"/>
                <a:cs typeface="Arimo"/>
                <a:sym typeface="Arimo"/>
              </a:defRPr>
            </a:lvl1pPr>
          </a:lstStyle>
          <a:p>
            <a:pPr/>
            <a:r>
              <a:t>Consider who is a primary source and who is a secondary source.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9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0" name="Freeform 6"/>
          <p:cNvSpPr/>
          <p:nvPr/>
        </p:nvSpPr>
        <p:spPr>
          <a:xfrm>
            <a:off x="14312073" y="6060326"/>
            <a:ext cx="3975927" cy="41148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1" name="Freeform 7"/>
          <p:cNvSpPr/>
          <p:nvPr/>
        </p:nvSpPr>
        <p:spPr>
          <a:xfrm rot="10800000">
            <a:off x="399019" y="645032"/>
            <a:ext cx="2366951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2" name="TextBox 8"/>
          <p:cNvSpPr txBox="1"/>
          <p:nvPr/>
        </p:nvSpPr>
        <p:spPr>
          <a:xfrm>
            <a:off x="6565600" y="914400"/>
            <a:ext cx="4926063" cy="1114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9100"/>
              </a:lnSpc>
              <a:defRPr b="1" sz="65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Who said it?</a:t>
            </a:r>
          </a:p>
        </p:txBody>
      </p:sp>
      <p:sp>
        <p:nvSpPr>
          <p:cNvPr id="133" name="TextBox 9"/>
          <p:cNvSpPr txBox="1"/>
          <p:nvPr/>
        </p:nvSpPr>
        <p:spPr>
          <a:xfrm>
            <a:off x="2400636" y="2187370"/>
            <a:ext cx="14035549" cy="1571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6300"/>
              </a:lnSpc>
              <a:defRPr sz="4500">
                <a:solidFill>
                  <a:srgbClr val="765CA8"/>
                </a:solidFill>
                <a:latin typeface="Canva Sans"/>
                <a:ea typeface="Canva Sans"/>
                <a:cs typeface="Canva Sans"/>
                <a:sym typeface="Canva Sans"/>
              </a:defRPr>
            </a:lvl1pPr>
          </a:lstStyle>
          <a:p>
            <a:pPr/>
            <a:r>
              <a:t>Look at the following views and determine who, from the video, holds that view. Choose from:</a:t>
            </a:r>
          </a:p>
        </p:txBody>
      </p:sp>
      <p:sp>
        <p:nvSpPr>
          <p:cNvPr id="134" name="TextBox 10"/>
          <p:cNvSpPr txBox="1"/>
          <p:nvPr/>
        </p:nvSpPr>
        <p:spPr>
          <a:xfrm>
            <a:off x="1582495" y="5048250"/>
            <a:ext cx="4661894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Offender </a:t>
            </a:r>
          </a:p>
        </p:txBody>
      </p:sp>
      <p:sp>
        <p:nvSpPr>
          <p:cNvPr id="135" name="TextBox 11"/>
          <p:cNvSpPr txBox="1"/>
          <p:nvPr/>
        </p:nvSpPr>
        <p:spPr>
          <a:xfrm>
            <a:off x="9940700" y="6455767"/>
            <a:ext cx="3893345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Sheriff </a:t>
            </a:r>
          </a:p>
        </p:txBody>
      </p:sp>
      <p:sp>
        <p:nvSpPr>
          <p:cNvPr id="136" name="TextBox 12"/>
          <p:cNvSpPr txBox="1"/>
          <p:nvPr/>
        </p:nvSpPr>
        <p:spPr>
          <a:xfrm>
            <a:off x="12961417" y="5048250"/>
            <a:ext cx="3784699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Victim </a:t>
            </a:r>
          </a:p>
        </p:txBody>
      </p:sp>
      <p:sp>
        <p:nvSpPr>
          <p:cNvPr id="137" name="TextBox 13"/>
          <p:cNvSpPr txBox="1"/>
          <p:nvPr/>
        </p:nvSpPr>
        <p:spPr>
          <a:xfrm>
            <a:off x="3470962" y="6455767"/>
            <a:ext cx="5034708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Journalist </a:t>
            </a:r>
          </a:p>
        </p:txBody>
      </p:sp>
      <p:sp>
        <p:nvSpPr>
          <p:cNvPr id="138" name="TextBox 14"/>
          <p:cNvSpPr txBox="1"/>
          <p:nvPr/>
        </p:nvSpPr>
        <p:spPr>
          <a:xfrm>
            <a:off x="7134200" y="5048250"/>
            <a:ext cx="4941392" cy="929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7600"/>
              </a:lnSpc>
              <a:defRPr b="1" sz="5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Academic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1" name="Freeform 4"/>
          <p:cNvSpPr/>
          <p:nvPr/>
        </p:nvSpPr>
        <p:spPr>
          <a:xfrm>
            <a:off x="1028699" y="1028699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2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3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4" name="Freeform 8"/>
          <p:cNvSpPr/>
          <p:nvPr/>
        </p:nvSpPr>
        <p:spPr>
          <a:xfrm>
            <a:off x="5512413" y="3809991"/>
            <a:ext cx="6697679" cy="2436282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5" name="Freeform 9"/>
          <p:cNvSpPr/>
          <p:nvPr/>
        </p:nvSpPr>
        <p:spPr>
          <a:xfrm>
            <a:off x="4902274" y="1811884"/>
            <a:ext cx="4945878" cy="1057182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Freeform 10"/>
          <p:cNvSpPr/>
          <p:nvPr/>
        </p:nvSpPr>
        <p:spPr>
          <a:xfrm>
            <a:off x="1511640" y="1461924"/>
            <a:ext cx="3328667" cy="3274196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Freeform 11"/>
          <p:cNvSpPr/>
          <p:nvPr/>
        </p:nvSpPr>
        <p:spPr>
          <a:xfrm>
            <a:off x="10383335" y="1721831"/>
            <a:ext cx="6780016" cy="2754381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Freeform 12"/>
          <p:cNvSpPr/>
          <p:nvPr/>
        </p:nvSpPr>
        <p:spPr>
          <a:xfrm>
            <a:off x="2596886" y="6600932"/>
            <a:ext cx="11370938" cy="2430539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TextBox 13"/>
          <p:cNvSpPr txBox="1"/>
          <p:nvPr/>
        </p:nvSpPr>
        <p:spPr>
          <a:xfrm>
            <a:off x="5216350" y="4400012"/>
            <a:ext cx="7397617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 aim is the sentence is fair and proportionate </a:t>
            </a:r>
          </a:p>
        </p:txBody>
      </p:sp>
      <p:sp>
        <p:nvSpPr>
          <p:cNvPr id="150" name="TextBox 14"/>
          <p:cNvSpPr txBox="1"/>
          <p:nvPr/>
        </p:nvSpPr>
        <p:spPr>
          <a:xfrm>
            <a:off x="5889173" y="1970906"/>
            <a:ext cx="2972080" cy="6596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 felt relief </a:t>
            </a:r>
          </a:p>
        </p:txBody>
      </p:sp>
      <p:sp>
        <p:nvSpPr>
          <p:cNvPr id="151" name="TextBox 15"/>
          <p:cNvSpPr txBox="1"/>
          <p:nvPr/>
        </p:nvSpPr>
        <p:spPr>
          <a:xfrm>
            <a:off x="2366949" y="2264275"/>
            <a:ext cx="1686670" cy="2034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You’re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not </a:t>
            </a:r>
          </a:p>
          <a:p>
            <a:pPr algn="ctr">
              <a:lnSpc>
                <a:spcPts val="54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free</a:t>
            </a:r>
          </a:p>
        </p:txBody>
      </p:sp>
      <p:sp>
        <p:nvSpPr>
          <p:cNvPr id="152" name="TextBox 16"/>
          <p:cNvSpPr txBox="1"/>
          <p:nvPr/>
        </p:nvSpPr>
        <p:spPr>
          <a:xfrm>
            <a:off x="10383335" y="1970906"/>
            <a:ext cx="6643818" cy="1345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Community sentencing is </a:t>
            </a:r>
          </a:p>
          <a:p>
            <a: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absolutely essential </a:t>
            </a:r>
          </a:p>
        </p:txBody>
      </p:sp>
      <p:sp>
        <p:nvSpPr>
          <p:cNvPr id="153" name="TextBox 17"/>
          <p:cNvSpPr txBox="1"/>
          <p:nvPr/>
        </p:nvSpPr>
        <p:spPr>
          <a:xfrm>
            <a:off x="3598991" y="7020942"/>
            <a:ext cx="9642818" cy="1371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500"/>
              </a:lnSpc>
              <a:defRPr b="1" sz="39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Community sentences provide a really useful option to focus on individuals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6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7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8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9" name="Freeform 8"/>
          <p:cNvSpPr/>
          <p:nvPr/>
        </p:nvSpPr>
        <p:spPr>
          <a:xfrm>
            <a:off x="9048050" y="1606661"/>
            <a:ext cx="6697679" cy="243628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0" name="Freeform 9"/>
          <p:cNvSpPr/>
          <p:nvPr/>
        </p:nvSpPr>
        <p:spPr>
          <a:xfrm>
            <a:off x="1028699" y="5254447"/>
            <a:ext cx="6346514" cy="1356568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1" name="Freeform 10"/>
          <p:cNvSpPr/>
          <p:nvPr/>
        </p:nvSpPr>
        <p:spPr>
          <a:xfrm>
            <a:off x="2443801" y="1187262"/>
            <a:ext cx="3887126" cy="382352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Freeform 11"/>
          <p:cNvSpPr/>
          <p:nvPr/>
        </p:nvSpPr>
        <p:spPr>
          <a:xfrm>
            <a:off x="9191282" y="4192851"/>
            <a:ext cx="6780015" cy="2754382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3" name="Freeform 12"/>
          <p:cNvSpPr/>
          <p:nvPr/>
        </p:nvSpPr>
        <p:spPr>
          <a:xfrm>
            <a:off x="4500210" y="6939385"/>
            <a:ext cx="10695882" cy="2286245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64" name="TextBox 13"/>
          <p:cNvSpPr txBox="1"/>
          <p:nvPr/>
        </p:nvSpPr>
        <p:spPr>
          <a:xfrm>
            <a:off x="8882481" y="2112331"/>
            <a:ext cx="739761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People’s problems are not resolved by prison</a:t>
            </a:r>
          </a:p>
        </p:txBody>
      </p:sp>
      <p:sp>
        <p:nvSpPr>
          <p:cNvPr id="165" name="TextBox 14"/>
          <p:cNvSpPr txBox="1"/>
          <p:nvPr/>
        </p:nvSpPr>
        <p:spPr>
          <a:xfrm>
            <a:off x="3014171" y="2351301"/>
            <a:ext cx="2972080" cy="2031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It’s given me a better outcome</a:t>
            </a:r>
          </a:p>
        </p:txBody>
      </p:sp>
      <p:sp>
        <p:nvSpPr>
          <p:cNvPr id="166" name="TextBox 15"/>
          <p:cNvSpPr txBox="1"/>
          <p:nvPr/>
        </p:nvSpPr>
        <p:spPr>
          <a:xfrm>
            <a:off x="2072986" y="5272378"/>
            <a:ext cx="4257941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The victim must </a:t>
            </a:r>
          </a:p>
          <a:p>
            <a: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pPr>
            <a:r>
              <a:t>be considered  </a:t>
            </a:r>
          </a:p>
        </p:txBody>
      </p:sp>
      <p:sp>
        <p:nvSpPr>
          <p:cNvPr id="167" name="TextBox 16"/>
          <p:cNvSpPr txBox="1"/>
          <p:nvPr/>
        </p:nvSpPr>
        <p:spPr>
          <a:xfrm>
            <a:off x="9504311" y="4617056"/>
            <a:ext cx="6153956" cy="1345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5400"/>
              </a:lnSpc>
              <a:defRPr b="1" sz="38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It’s important behaviour is changed</a:t>
            </a:r>
          </a:p>
        </p:txBody>
      </p:sp>
      <p:sp>
        <p:nvSpPr>
          <p:cNvPr id="168" name="TextBox 17"/>
          <p:cNvSpPr txBox="1"/>
          <p:nvPr/>
        </p:nvSpPr>
        <p:spPr>
          <a:xfrm>
            <a:off x="4902274" y="7425087"/>
            <a:ext cx="9569339" cy="1196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4800"/>
              </a:lnSpc>
              <a:defRPr b="1" sz="34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There is a relationship between drug and alcohol problems and offending behaviour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B6A7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Freeform 2"/>
          <p:cNvSpPr/>
          <p:nvPr/>
        </p:nvSpPr>
        <p:spPr>
          <a:xfrm>
            <a:off x="-2557901" y="4607383"/>
            <a:ext cx="7774252" cy="720090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1" name="Freeform 4"/>
          <p:cNvSpPr/>
          <p:nvPr/>
        </p:nvSpPr>
        <p:spPr>
          <a:xfrm>
            <a:off x="932750" y="1461923"/>
            <a:ext cx="16230603" cy="8229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2" name="Freeform 6"/>
          <p:cNvSpPr/>
          <p:nvPr/>
        </p:nvSpPr>
        <p:spPr>
          <a:xfrm>
            <a:off x="15313897" y="7097142"/>
            <a:ext cx="2974103" cy="307798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3" name="Freeform 7"/>
          <p:cNvSpPr/>
          <p:nvPr/>
        </p:nvSpPr>
        <p:spPr>
          <a:xfrm rot="10800000">
            <a:off x="0" y="0"/>
            <a:ext cx="2366950" cy="242750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4" name="Freeform 8"/>
          <p:cNvSpPr/>
          <p:nvPr/>
        </p:nvSpPr>
        <p:spPr>
          <a:xfrm>
            <a:off x="1329224" y="1914140"/>
            <a:ext cx="2821190" cy="282118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5" name="TextBox 9"/>
          <p:cNvSpPr txBox="1"/>
          <p:nvPr/>
        </p:nvSpPr>
        <p:spPr>
          <a:xfrm>
            <a:off x="1505523" y="5260087"/>
            <a:ext cx="15085056" cy="174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>
              <a:lnSpc>
                <a:spcPts val="7400"/>
              </a:lnSpc>
              <a:defRPr b="1" sz="5200">
                <a:solidFill>
                  <a:srgbClr val="765CA8"/>
                </a:solidFill>
                <a:latin typeface="Canva Sans Bold"/>
                <a:ea typeface="Canva Sans Bold"/>
                <a:cs typeface="Canva Sans Bold"/>
                <a:sym typeface="Canva Sans Bold"/>
              </a:defRPr>
            </a:lvl1pPr>
          </a:lstStyle>
          <a:p>
            <a:pPr/>
            <a:r>
              <a:t>What has shaped the views of each source?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