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8288000" cy="10287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900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14400" y="138112"/>
            <a:ext cx="16459200" cy="2262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14400" y="2400300"/>
            <a:ext cx="16459200" cy="788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frame.io/reviews/68122a76-e843-40ee-8822-4ae068a0d374/6fd03c80-2dc6-42fb-a8b5-18b57ac46e8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A7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5" name="Freeform 4"/>
          <p:cNvSpPr/>
          <p:nvPr/>
        </p:nvSpPr>
        <p:spPr>
          <a:xfrm>
            <a:off x="1028699" y="102869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6" name="TextBox 6"/>
          <p:cNvSpPr txBox="1"/>
          <p:nvPr/>
        </p:nvSpPr>
        <p:spPr>
          <a:xfrm>
            <a:off x="2325763" y="2073732"/>
            <a:ext cx="13937928" cy="4027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15700"/>
              </a:lnSpc>
              <a:defRPr sz="150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r>
              <a:t>THE BIG QUESTION</a:t>
            </a:r>
          </a:p>
        </p:txBody>
      </p:sp>
      <p:sp>
        <p:nvSpPr>
          <p:cNvPr id="97" name="Freeform 7"/>
          <p:cNvSpPr/>
          <p:nvPr/>
        </p:nvSpPr>
        <p:spPr>
          <a:xfrm>
            <a:off x="13882558" y="5388433"/>
            <a:ext cx="3975927" cy="411480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8" name="Freeform 8"/>
          <p:cNvSpPr/>
          <p:nvPr/>
        </p:nvSpPr>
        <p:spPr>
          <a:xfrm rot="10800000">
            <a:off x="552379" y="1221873"/>
            <a:ext cx="2366950" cy="2427503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9" name="Freeform 9"/>
          <p:cNvSpPr/>
          <p:nvPr/>
        </p:nvSpPr>
        <p:spPr>
          <a:xfrm>
            <a:off x="1351107" y="5706178"/>
            <a:ext cx="3136444" cy="3136443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0" name="TextBox 10"/>
          <p:cNvSpPr txBox="1"/>
          <p:nvPr/>
        </p:nvSpPr>
        <p:spPr>
          <a:xfrm>
            <a:off x="3762138" y="6817442"/>
            <a:ext cx="11419980" cy="7715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6300"/>
              </a:lnSpc>
              <a:defRPr sz="4500" b="1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r>
              <a:t>Sentencing in Scotland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A7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3" name="Freeform 4"/>
          <p:cNvSpPr/>
          <p:nvPr/>
        </p:nvSpPr>
        <p:spPr>
          <a:xfrm>
            <a:off x="1028699" y="102869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4" name="TextBox 6"/>
          <p:cNvSpPr txBox="1"/>
          <p:nvPr/>
        </p:nvSpPr>
        <p:spPr>
          <a:xfrm>
            <a:off x="2574206" y="1450622"/>
            <a:ext cx="13139589" cy="1200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9800"/>
              </a:lnSpc>
              <a:defRPr sz="7000" b="1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r>
              <a:t>Scottish criminal justice facts </a:t>
            </a:r>
          </a:p>
        </p:txBody>
      </p:sp>
      <p:sp>
        <p:nvSpPr>
          <p:cNvPr id="105" name="TextBox 7"/>
          <p:cNvSpPr txBox="1"/>
          <p:nvPr/>
        </p:nvSpPr>
        <p:spPr>
          <a:xfrm>
            <a:off x="2574206" y="3120581"/>
            <a:ext cx="11646991" cy="7715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6300"/>
              </a:lnSpc>
              <a:defRPr sz="4500">
                <a:solidFill>
                  <a:srgbClr val="765CA8"/>
                </a:solidFill>
                <a:latin typeface="Canva Sans"/>
                <a:ea typeface="Canva Sans"/>
                <a:cs typeface="Canva Sans"/>
                <a:sym typeface="Canva Sans"/>
              </a:defRPr>
            </a:lvl1pPr>
          </a:lstStyle>
          <a:p>
            <a:r>
              <a:t>The Scottish Prison estate is made up of:  </a:t>
            </a:r>
          </a:p>
        </p:txBody>
      </p:sp>
      <p:sp>
        <p:nvSpPr>
          <p:cNvPr id="106" name="TextBox 8"/>
          <p:cNvSpPr txBox="1"/>
          <p:nvPr/>
        </p:nvSpPr>
        <p:spPr>
          <a:xfrm>
            <a:off x="2005922" y="4358278"/>
            <a:ext cx="14348380" cy="39719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982350" lvl="1" indent="-491175">
              <a:lnSpc>
                <a:spcPts val="6300"/>
              </a:lnSpc>
              <a:buSzPct val="100000"/>
              <a:buFont typeface="Arial"/>
              <a:buChar char="•"/>
              <a:defRPr sz="4500">
                <a:solidFill>
                  <a:srgbClr val="765CA8"/>
                </a:solidFill>
                <a:latin typeface="Canva Sans"/>
                <a:ea typeface="Canva Sans"/>
                <a:cs typeface="Canva Sans"/>
                <a:sym typeface="Canva Sans"/>
              </a:defRPr>
            </a:pPr>
            <a:r>
              <a:t>15 prisons accommodating men, women and young people</a:t>
            </a:r>
          </a:p>
          <a:p>
            <a:pPr marL="982350" lvl="1" indent="-491175">
              <a:lnSpc>
                <a:spcPts val="6300"/>
              </a:lnSpc>
              <a:buSzPct val="100000"/>
              <a:buFont typeface="Arial"/>
              <a:buChar char="•"/>
              <a:defRPr sz="4500">
                <a:solidFill>
                  <a:srgbClr val="765CA8"/>
                </a:solidFill>
                <a:latin typeface="Canva Sans"/>
                <a:ea typeface="Canva Sans"/>
                <a:cs typeface="Canva Sans"/>
                <a:sym typeface="Canva Sans"/>
              </a:defRPr>
            </a:pPr>
            <a:r>
              <a:t>2 community custodies </a:t>
            </a:r>
          </a:p>
          <a:p>
            <a:pPr marL="982350" lvl="1" indent="-491175">
              <a:lnSpc>
                <a:spcPts val="6300"/>
              </a:lnSpc>
              <a:buSzPct val="100000"/>
              <a:buFont typeface="Arial"/>
              <a:buChar char="•"/>
              <a:defRPr sz="4500">
                <a:solidFill>
                  <a:srgbClr val="765CA8"/>
                </a:solidFill>
                <a:latin typeface="Canva Sans"/>
                <a:ea typeface="Canva Sans"/>
                <a:cs typeface="Canva Sans"/>
                <a:sym typeface="Canva Sans"/>
              </a:defRPr>
            </a:pPr>
            <a:r>
              <a:t>All prisons have residential settings, clinical </a:t>
            </a:r>
          </a:p>
          <a:p>
            <a:pPr>
              <a:lnSpc>
                <a:spcPts val="6300"/>
              </a:lnSpc>
              <a:defRPr sz="4500">
                <a:solidFill>
                  <a:srgbClr val="765CA8"/>
                </a:solidFill>
                <a:latin typeface="Canva Sans"/>
                <a:ea typeface="Canva Sans"/>
                <a:cs typeface="Canva Sans"/>
                <a:sym typeface="Canva Sans"/>
              </a:defRPr>
            </a:pPr>
            <a:r>
              <a:t>      support, education facilities, visiting rooms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A7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9" name="Freeform 4"/>
          <p:cNvSpPr/>
          <p:nvPr/>
        </p:nvSpPr>
        <p:spPr>
          <a:xfrm>
            <a:off x="1028699" y="102869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0" name="Freeform 6">
            <a:hlinkClick r:id="rId3"/>
          </p:cNvPr>
          <p:cNvSpPr/>
          <p:nvPr/>
        </p:nvSpPr>
        <p:spPr>
          <a:xfrm>
            <a:off x="7795206" y="5143500"/>
            <a:ext cx="2154828" cy="2154827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1" name="TextBox 7"/>
          <p:cNvSpPr txBox="1"/>
          <p:nvPr/>
        </p:nvSpPr>
        <p:spPr>
          <a:xfrm>
            <a:off x="1498304" y="3120580"/>
            <a:ext cx="15297099" cy="23717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ts val="6300"/>
              </a:lnSpc>
              <a:defRPr sz="4500">
                <a:solidFill>
                  <a:srgbClr val="765CA8"/>
                </a:solidFill>
                <a:latin typeface="Canva Sans"/>
                <a:ea typeface="Canva Sans"/>
                <a:cs typeface="Canva Sans"/>
                <a:sym typeface="Canva Sans"/>
              </a:defRPr>
            </a:pPr>
            <a:r>
              <a:t>Watch the Prison Sentencing video from the Scottish Sentencing Council here:</a:t>
            </a:r>
          </a:p>
          <a:p>
            <a:pPr algn="ctr">
              <a:lnSpc>
                <a:spcPts val="6300"/>
              </a:lnSpc>
              <a:defRPr sz="4500">
                <a:solidFill>
                  <a:srgbClr val="765CA8"/>
                </a:solidFill>
                <a:latin typeface="Canva Sans"/>
                <a:ea typeface="Canva Sans"/>
                <a:cs typeface="Canva Sans"/>
                <a:sym typeface="Canva Sans"/>
              </a:defRPr>
            </a:pPr>
            <a:r>
              <a:t>  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A7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4" name="Freeform 4"/>
          <p:cNvSpPr/>
          <p:nvPr/>
        </p:nvSpPr>
        <p:spPr>
          <a:xfrm>
            <a:off x="1028699" y="102869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5" name="TextBox 6"/>
          <p:cNvSpPr txBox="1"/>
          <p:nvPr/>
        </p:nvSpPr>
        <p:spPr>
          <a:xfrm>
            <a:off x="6009828" y="1162549"/>
            <a:ext cx="6268344" cy="1200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9800"/>
              </a:lnSpc>
              <a:defRPr sz="7000" b="1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r>
              <a:t>Scottish Law   </a:t>
            </a:r>
          </a:p>
        </p:txBody>
      </p:sp>
      <p:sp>
        <p:nvSpPr>
          <p:cNvPr id="116" name="TextBox 7"/>
          <p:cNvSpPr txBox="1"/>
          <p:nvPr/>
        </p:nvSpPr>
        <p:spPr>
          <a:xfrm>
            <a:off x="1194604" y="5541059"/>
            <a:ext cx="15772639" cy="1623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6500"/>
              </a:lnSpc>
              <a:defRPr sz="47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r>
              <a:rPr dirty="0"/>
              <a:t>For sentences of 4+ years parole can be considered once the offender has served half the sentence </a:t>
            </a:r>
          </a:p>
        </p:txBody>
      </p:sp>
      <p:sp>
        <p:nvSpPr>
          <p:cNvPr id="117" name="TextBox 8"/>
          <p:cNvSpPr txBox="1"/>
          <p:nvPr/>
        </p:nvSpPr>
        <p:spPr>
          <a:xfrm>
            <a:off x="1194604" y="7350603"/>
            <a:ext cx="16064697" cy="1623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6500"/>
              </a:lnSpc>
              <a:defRPr sz="47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r>
              <a:rPr dirty="0"/>
              <a:t>Life sentences carry a punishment term, once the offender has served this they can </a:t>
            </a:r>
            <a:r>
              <a:rPr lang="en-GB" dirty="0"/>
              <a:t>be considered for </a:t>
            </a:r>
            <a:r>
              <a:rPr dirty="0"/>
              <a:t>parole. </a:t>
            </a:r>
          </a:p>
        </p:txBody>
      </p:sp>
      <p:sp>
        <p:nvSpPr>
          <p:cNvPr id="118" name="TextBox 9"/>
          <p:cNvSpPr txBox="1"/>
          <p:nvPr/>
        </p:nvSpPr>
        <p:spPr>
          <a:xfrm>
            <a:off x="1194604" y="2903316"/>
            <a:ext cx="16064697" cy="24513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lnSpc>
                <a:spcPts val="6500"/>
              </a:lnSpc>
              <a:defRPr sz="47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r>
              <a:rPr dirty="0"/>
              <a:t>For</a:t>
            </a:r>
            <a:r>
              <a:rPr lang="en-GB" dirty="0"/>
              <a:t> some </a:t>
            </a:r>
            <a:r>
              <a:rPr dirty="0"/>
              <a:t>sentences under 4 years the offender is automatically released </a:t>
            </a:r>
            <a:r>
              <a:rPr lang="en-GB" dirty="0"/>
              <a:t>if</a:t>
            </a:r>
            <a:r>
              <a:rPr dirty="0"/>
              <a:t> they have served 40% of the time</a:t>
            </a:r>
            <a:r>
              <a:rPr lang="en-GB" dirty="0"/>
              <a:t>, depending on the offence</a:t>
            </a:r>
            <a:endParaRPr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A7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1" name="Freeform 4"/>
          <p:cNvSpPr/>
          <p:nvPr/>
        </p:nvSpPr>
        <p:spPr>
          <a:xfrm>
            <a:off x="1028699" y="102869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2" name="TextBox 6"/>
          <p:cNvSpPr txBox="1"/>
          <p:nvPr/>
        </p:nvSpPr>
        <p:spPr>
          <a:xfrm>
            <a:off x="2175036" y="1326648"/>
            <a:ext cx="13937928" cy="13719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10600"/>
              </a:lnSpc>
              <a:defRPr sz="101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r>
              <a:t>THE BIG QUESTION:</a:t>
            </a:r>
          </a:p>
        </p:txBody>
      </p:sp>
      <p:sp>
        <p:nvSpPr>
          <p:cNvPr id="123" name="Freeform 7"/>
          <p:cNvSpPr/>
          <p:nvPr/>
        </p:nvSpPr>
        <p:spPr>
          <a:xfrm>
            <a:off x="1028699" y="7053771"/>
            <a:ext cx="2204530" cy="220452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" name="TextBox 8"/>
          <p:cNvSpPr txBox="1"/>
          <p:nvPr/>
        </p:nvSpPr>
        <p:spPr>
          <a:xfrm>
            <a:off x="1329225" y="3251865"/>
            <a:ext cx="15540717" cy="38417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15400"/>
              </a:lnSpc>
              <a:defRPr sz="11000" b="1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r>
              <a:t>Is sentencing in Scotland fair? 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A7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7" name="Freeform 4"/>
          <p:cNvSpPr/>
          <p:nvPr/>
        </p:nvSpPr>
        <p:spPr>
          <a:xfrm>
            <a:off x="1028699" y="102869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8" name="TextBox 6"/>
          <p:cNvSpPr txBox="1"/>
          <p:nvPr/>
        </p:nvSpPr>
        <p:spPr>
          <a:xfrm>
            <a:off x="2944605" y="885825"/>
            <a:ext cx="12529692" cy="11274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9200"/>
              </a:lnSpc>
              <a:defRPr sz="6600" b="1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r>
              <a:t>Is sentencing in Scotland fair? </a:t>
            </a:r>
          </a:p>
        </p:txBody>
      </p:sp>
      <p:sp>
        <p:nvSpPr>
          <p:cNvPr id="129" name="TextBox 7"/>
          <p:cNvSpPr txBox="1"/>
          <p:nvPr/>
        </p:nvSpPr>
        <p:spPr>
          <a:xfrm>
            <a:off x="1329224" y="3021635"/>
            <a:ext cx="15032050" cy="16718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6700"/>
              </a:lnSpc>
              <a:defRPr sz="48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r>
              <a:t>Create a speech/presentation/extended writing piece examining the big question above. </a:t>
            </a:r>
          </a:p>
        </p:txBody>
      </p:sp>
      <p:sp>
        <p:nvSpPr>
          <p:cNvPr id="130" name="TextBox 8"/>
          <p:cNvSpPr txBox="1"/>
          <p:nvPr/>
        </p:nvSpPr>
        <p:spPr>
          <a:xfrm>
            <a:off x="1329224" y="5188749"/>
            <a:ext cx="15032050" cy="42245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6700"/>
              </a:lnSpc>
              <a:defRPr sz="48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pPr>
            <a:r>
              <a:t>Consider the following: </a:t>
            </a:r>
          </a:p>
          <a:p>
            <a:pPr marL="1036852" lvl="1" indent="-518426">
              <a:lnSpc>
                <a:spcPts val="6700"/>
              </a:lnSpc>
              <a:buSzPct val="100000"/>
              <a:buFont typeface="Arial"/>
              <a:buChar char="•"/>
              <a:defRPr sz="48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pPr>
            <a:r>
              <a:t>the impact of crime </a:t>
            </a:r>
          </a:p>
          <a:p>
            <a:pPr marL="1036852" lvl="1" indent="-518426">
              <a:lnSpc>
                <a:spcPts val="6700"/>
              </a:lnSpc>
              <a:buSzPct val="100000"/>
              <a:buFont typeface="Arial"/>
              <a:buChar char="•"/>
              <a:defRPr sz="48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pPr>
            <a:r>
              <a:t>community and prison sentences</a:t>
            </a:r>
          </a:p>
          <a:p>
            <a:pPr marL="1036852" lvl="1" indent="-518426">
              <a:lnSpc>
                <a:spcPts val="6700"/>
              </a:lnSpc>
              <a:buSzPct val="100000"/>
              <a:buFont typeface="Arial"/>
              <a:buChar char="•"/>
              <a:defRPr sz="48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pPr>
            <a:r>
              <a:t>the views of various primary and secondary sources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175</Words>
  <Application>Microsoft Office PowerPoint</Application>
  <PresentationFormat>Custom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Tahri, Lynda</cp:lastModifiedBy>
  <cp:revision>2</cp:revision>
  <dcterms:modified xsi:type="dcterms:W3CDTF">2025-03-17T17:07:07Z</dcterms:modified>
</cp:coreProperties>
</file>